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5"/>
  </p:notesMasterIdLst>
  <p:sldIdLst>
    <p:sldId id="256" r:id="rId2"/>
    <p:sldId id="257" r:id="rId3"/>
    <p:sldId id="261" r:id="rId4"/>
    <p:sldId id="264" r:id="rId5"/>
    <p:sldId id="286" r:id="rId6"/>
    <p:sldId id="260" r:id="rId7"/>
    <p:sldId id="295" r:id="rId8"/>
    <p:sldId id="315" r:id="rId9"/>
    <p:sldId id="319" r:id="rId10"/>
    <p:sldId id="318" r:id="rId11"/>
    <p:sldId id="316" r:id="rId12"/>
    <p:sldId id="270" r:id="rId13"/>
    <p:sldId id="300" r:id="rId14"/>
    <p:sldId id="303" r:id="rId15"/>
    <p:sldId id="302" r:id="rId16"/>
    <p:sldId id="301" r:id="rId17"/>
    <p:sldId id="321" r:id="rId18"/>
    <p:sldId id="320" r:id="rId19"/>
    <p:sldId id="322" r:id="rId20"/>
    <p:sldId id="262" r:id="rId21"/>
    <p:sldId id="304" r:id="rId22"/>
    <p:sldId id="325" r:id="rId23"/>
    <p:sldId id="324" r:id="rId24"/>
    <p:sldId id="333" r:id="rId25"/>
    <p:sldId id="326" r:id="rId26"/>
    <p:sldId id="329" r:id="rId27"/>
    <p:sldId id="269" r:id="rId28"/>
    <p:sldId id="296" r:id="rId29"/>
    <p:sldId id="287" r:id="rId30"/>
    <p:sldId id="305" r:id="rId31"/>
    <p:sldId id="309" r:id="rId32"/>
    <p:sldId id="308" r:id="rId33"/>
    <p:sldId id="313" r:id="rId34"/>
    <p:sldId id="312" r:id="rId35"/>
    <p:sldId id="311" r:id="rId36"/>
    <p:sldId id="307" r:id="rId37"/>
    <p:sldId id="306" r:id="rId38"/>
    <p:sldId id="291" r:id="rId39"/>
    <p:sldId id="310" r:id="rId40"/>
    <p:sldId id="288" r:id="rId41"/>
    <p:sldId id="259" r:id="rId42"/>
    <p:sldId id="334" r:id="rId43"/>
    <p:sldId id="335" r:id="rId44"/>
  </p:sldIdLst>
  <p:sldSz cx="9144000" cy="5143500" type="screen16x9"/>
  <p:notesSz cx="6858000" cy="9144000"/>
  <p:embeddedFontLst>
    <p:embeddedFont>
      <p:font typeface="Lato Light" panose="020B0604020202020204" charset="0"/>
      <p:regular r:id="rId46"/>
      <p:bold r:id="rId47"/>
      <p:italic r:id="rId48"/>
      <p:boldItalic r:id="rId49"/>
    </p:embeddedFont>
    <p:embeddedFont>
      <p:font typeface="Something Strange" panose="02000500000000000000" pitchFamily="2" charset="0"/>
      <p:regular r:id="rId50"/>
    </p:embeddedFont>
    <p:embeddedFont>
      <p:font typeface="Lato Hairline" panose="020B0604020202020204" charset="0"/>
      <p:regular r:id="rId51"/>
      <p:bold r:id="rId52"/>
      <p:italic r:id="rId53"/>
      <p:boldItalic r:id="rId54"/>
    </p:embeddedFont>
    <p:embeddedFont>
      <p:font typeface="American Text" panose="02000503020000020004" pitchFamily="2" charset="0"/>
      <p:regular r:id="rId55"/>
    </p:embeddedFont>
    <p:embeddedFont>
      <p:font typeface="Arial Black" panose="020B0A04020102020204" pitchFamily="34" charset="0"/>
      <p:bold r:id="rId56"/>
    </p:embeddedFont>
    <p:embeddedFont>
      <p:font typeface="Lucida Handwriting" panose="03010101010101010101" pitchFamily="66"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24DDA2-9C80-4175-9E4A-72431B032538}">
  <a:tblStyle styleId="{5624DDA2-9C80-4175-9E4A-72431B03253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65790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79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58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30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287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61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971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44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794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39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332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9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154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627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319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953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51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87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0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6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80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10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06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aiga.org/" TargetMode="External"/><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bgsu.edu/arts-and-sciences/school-of-art/undergraduate-programs/graphic-design.html" TargetMode="External"/><Relationship Id="rId5" Type="http://schemas.openxmlformats.org/officeDocument/2006/relationships/hyperlink" Target="https://www.societyillustrators.org/" TargetMode="External"/><Relationship Id="rId10" Type="http://schemas.openxmlformats.org/officeDocument/2006/relationships/image" Target="../media/image41.gif"/><Relationship Id="rId4" Type="http://schemas.openxmlformats.org/officeDocument/2006/relationships/hyperlink" Target="https://www.google.com/url?sa=t&amp;rct=j&amp;q=&amp;esrc=s&amp;source=web&amp;cd=&amp;cad=rja&amp;uact=8&amp;ved=2ahUKEwjvqJKD38rpAhXaXM0KHef7ANQQ-TAoADAPegQICBAB&amp;url=https://www.graphicartistsguild.org" TargetMode="External"/><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208125" y="1605134"/>
            <a:ext cx="5250300" cy="1578835"/>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effectLst>
                  <a:outerShdw blurRad="38100" dist="38100" dir="2700000" algn="tl">
                    <a:srgbClr val="000000">
                      <a:alpha val="43137"/>
                    </a:srgbClr>
                  </a:outerShdw>
                </a:effectLst>
              </a:rPr>
              <a:t>Graphic Arts Merit Badge</a:t>
            </a:r>
            <a:endParaRPr dirty="0">
              <a:effectLst>
                <a:outerShdw blurRad="38100" dist="38100" dir="2700000" algn="tl">
                  <a:srgbClr val="000000">
                    <a:alpha val="43137"/>
                  </a:srgbClr>
                </a:outerShdw>
              </a:effectLst>
            </a:endParaRPr>
          </a:p>
        </p:txBody>
      </p:sp>
      <p:sp>
        <p:nvSpPr>
          <p:cNvPr id="2" name="TextBox 1"/>
          <p:cNvSpPr txBox="1"/>
          <p:nvPr/>
        </p:nvSpPr>
        <p:spPr>
          <a:xfrm>
            <a:off x="4892200" y="3561522"/>
            <a:ext cx="3262895" cy="707886"/>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Troop 344 and 9344</a:t>
            </a:r>
          </a:p>
          <a:p>
            <a:r>
              <a:rPr lang="en-US" sz="2000" dirty="0" smtClean="0">
                <a:solidFill>
                  <a:schemeClr val="bg1"/>
                </a:solidFill>
                <a:effectLst>
                  <a:outerShdw blurRad="38100" dist="38100" dir="2700000" algn="tl">
                    <a:srgbClr val="000000">
                      <a:alpha val="43137"/>
                    </a:srgbClr>
                  </a:outerShdw>
                </a:effectLst>
              </a:rPr>
              <a:t>Pemberville, OH</a:t>
            </a:r>
            <a:endParaRPr lang="en-US" sz="200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06" y="407793"/>
            <a:ext cx="914400" cy="933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1</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152400" indent="0">
              <a:buNone/>
            </a:pPr>
            <a:r>
              <a:rPr lang="en-US" b="1" dirty="0"/>
              <a:t>Relief </a:t>
            </a:r>
            <a:r>
              <a:rPr lang="en-US" b="1" dirty="0" smtClean="0"/>
              <a:t>printing </a:t>
            </a:r>
            <a:r>
              <a:rPr lang="en-US" dirty="0" smtClean="0"/>
              <a:t>is </a:t>
            </a:r>
            <a:r>
              <a:rPr lang="en-US" dirty="0"/>
              <a:t>a process consisting of cutting or etching a printing </a:t>
            </a:r>
            <a:r>
              <a:rPr lang="en-US" dirty="0" smtClean="0"/>
              <a:t>surface into a block, plate, or matrix </a:t>
            </a:r>
            <a:r>
              <a:rPr lang="en-US" dirty="0"/>
              <a:t>in such a way that all that remains of the original surface is the design to be printed. </a:t>
            </a:r>
            <a:r>
              <a:rPr lang="en-US" dirty="0" smtClean="0"/>
              <a:t> The printing block, plate, or matrix has ink </a:t>
            </a:r>
            <a:r>
              <a:rPr lang="en-US" dirty="0"/>
              <a:t>applied to its surface, but not to any recessed areas, </a:t>
            </a:r>
            <a:r>
              <a:rPr lang="en-US" dirty="0" smtClean="0"/>
              <a:t>is then brought </a:t>
            </a:r>
            <a:r>
              <a:rPr lang="en-US" dirty="0"/>
              <a:t>into contact with paper.</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746" y="2019163"/>
            <a:ext cx="3725029" cy="2793772"/>
          </a:xfrm>
          <a:prstGeom prst="rect">
            <a:avLst/>
          </a:prstGeom>
        </p:spPr>
      </p:pic>
    </p:spTree>
    <p:extLst>
      <p:ext uri="{BB962C8B-B14F-4D97-AF65-F5344CB8AC3E}">
        <p14:creationId xmlns:p14="http://schemas.microsoft.com/office/powerpoint/2010/main" val="3597088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1</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152400" indent="0">
              <a:buNone/>
            </a:pPr>
            <a:r>
              <a:rPr lang="en-US" b="1" dirty="0"/>
              <a:t>Rotogravure – gravure </a:t>
            </a:r>
            <a:r>
              <a:rPr lang="en-US" dirty="0"/>
              <a:t>for short – is a type of intaglio printing process </a:t>
            </a:r>
            <a:r>
              <a:rPr lang="en-US" dirty="0" smtClean="0"/>
              <a:t>in which the </a:t>
            </a:r>
            <a:r>
              <a:rPr lang="en-US" dirty="0"/>
              <a:t>image is engraved onto a cylinder because, like offset </a:t>
            </a:r>
            <a:r>
              <a:rPr lang="en-US" dirty="0" smtClean="0"/>
              <a:t>printing, </a:t>
            </a:r>
            <a:r>
              <a:rPr lang="en-US" dirty="0"/>
              <a:t>it uses a rotary printing press.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63" y="1723545"/>
            <a:ext cx="3694540" cy="3202230"/>
          </a:xfrm>
          <a:prstGeom prst="rect">
            <a:avLst/>
          </a:prstGeom>
        </p:spPr>
      </p:pic>
    </p:spTree>
    <p:extLst>
      <p:ext uri="{BB962C8B-B14F-4D97-AF65-F5344CB8AC3E}">
        <p14:creationId xmlns:p14="http://schemas.microsoft.com/office/powerpoint/2010/main" val="161030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7"/>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12</a:t>
            </a:fld>
            <a:endParaRPr>
              <a:solidFill>
                <a:srgbClr val="999999"/>
              </a:solidFill>
            </a:endParaRPr>
          </a:p>
        </p:txBody>
      </p:sp>
      <p:sp>
        <p:nvSpPr>
          <p:cNvPr id="5" name="Google Shape;88;p17"/>
          <p:cNvSpPr txBox="1">
            <a:spLocks/>
          </p:cNvSpPr>
          <p:nvPr/>
        </p:nvSpPr>
        <p:spPr>
          <a:xfrm>
            <a:off x="1591977" y="842704"/>
            <a:ext cx="5960046" cy="347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400" dirty="0" smtClean="0">
                <a:solidFill>
                  <a:schemeClr val="bg1"/>
                </a:solidFill>
                <a:effectLst>
                  <a:outerShdw blurRad="38100" dist="38100" dir="2700000" algn="tl">
                    <a:srgbClr val="000000">
                      <a:alpha val="43137"/>
                    </a:srgbClr>
                  </a:outerShdw>
                </a:effectLst>
                <a:latin typeface="Lato Light" panose="020B0604020202020204" charset="0"/>
              </a:rPr>
              <a:t>Requirement 2</a:t>
            </a:r>
          </a:p>
          <a:p>
            <a:r>
              <a:rPr lang="en-US" dirty="0">
                <a:solidFill>
                  <a:schemeClr val="bg1"/>
                </a:solidFill>
                <a:latin typeface="Lato Light" panose="020B0604020202020204" charset="0"/>
              </a:rPr>
              <a:t>Explain the differences between continuous tone, line, and halftone artwork. Describe how digital images can be created and/or stored in a computer.</a:t>
            </a:r>
          </a:p>
          <a:p>
            <a:pPr>
              <a:spcBef>
                <a:spcPts val="600"/>
              </a:spcBef>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131968"/>
            <a:ext cx="5511300" cy="650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Requirement 2</a:t>
            </a:r>
            <a:endParaRPr sz="3600" dirty="0"/>
          </a:p>
        </p:txBody>
      </p:sp>
      <p:sp>
        <p:nvSpPr>
          <p:cNvPr id="67" name="Google Shape;67;p14"/>
          <p:cNvSpPr txBox="1">
            <a:spLocks noGrp="1"/>
          </p:cNvSpPr>
          <p:nvPr>
            <p:ph type="body" idx="1"/>
          </p:nvPr>
        </p:nvSpPr>
        <p:spPr>
          <a:xfrm>
            <a:off x="457199" y="828880"/>
            <a:ext cx="5450219" cy="3999677"/>
          </a:xfrm>
          <a:prstGeom prst="rect">
            <a:avLst/>
          </a:prstGeom>
        </p:spPr>
        <p:txBody>
          <a:bodyPr spcFirstLastPara="1" wrap="square" lIns="91425" tIns="91425" rIns="91425" bIns="91425" anchor="t" anchorCtr="0">
            <a:noAutofit/>
          </a:bodyPr>
          <a:lstStyle/>
          <a:p>
            <a:pPr marL="127000" indent="0">
              <a:buNone/>
            </a:pPr>
            <a:r>
              <a:rPr lang="en-US" sz="1200" b="1" dirty="0" smtClean="0"/>
              <a:t>Co</a:t>
            </a:r>
            <a:r>
              <a:rPr lang="en-US" sz="1200" b="1" dirty="0" smtClean="0">
                <a:solidFill>
                  <a:schemeClr val="bg1">
                    <a:lumMod val="50000"/>
                  </a:schemeClr>
                </a:solidFill>
              </a:rPr>
              <a:t>ntinu</a:t>
            </a:r>
            <a:r>
              <a:rPr lang="en-US" sz="1200" b="1" dirty="0" smtClean="0"/>
              <a:t>ous </a:t>
            </a:r>
            <a:r>
              <a:rPr lang="en-US" sz="1200" b="1" dirty="0"/>
              <a:t>Tone Artwork </a:t>
            </a:r>
            <a:r>
              <a:rPr lang="en-US" sz="1200" dirty="0"/>
              <a:t>- Image in which colors and shades of gray smoothly merge into the neighboring colors or shades, instead of producing distinct, sharply-outlined areas of color or shade.</a:t>
            </a: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19" y="1878138"/>
            <a:ext cx="5164059" cy="2904783"/>
          </a:xfrm>
          <a:prstGeom prst="rect">
            <a:avLst/>
          </a:prstGeom>
        </p:spPr>
      </p:pic>
    </p:spTree>
    <p:extLst>
      <p:ext uri="{BB962C8B-B14F-4D97-AF65-F5344CB8AC3E}">
        <p14:creationId xmlns:p14="http://schemas.microsoft.com/office/powerpoint/2010/main" val="6599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131968"/>
            <a:ext cx="5511300" cy="650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Requirement 2</a:t>
            </a:r>
            <a:endParaRPr sz="3600" dirty="0"/>
          </a:p>
        </p:txBody>
      </p:sp>
      <p:sp>
        <p:nvSpPr>
          <p:cNvPr id="67" name="Google Shape;67;p14"/>
          <p:cNvSpPr txBox="1">
            <a:spLocks noGrp="1"/>
          </p:cNvSpPr>
          <p:nvPr>
            <p:ph type="body" idx="1"/>
          </p:nvPr>
        </p:nvSpPr>
        <p:spPr>
          <a:xfrm>
            <a:off x="457199" y="828880"/>
            <a:ext cx="5450219" cy="3999677"/>
          </a:xfrm>
          <a:prstGeom prst="rect">
            <a:avLst/>
          </a:prstGeom>
        </p:spPr>
        <p:txBody>
          <a:bodyPr spcFirstLastPara="1" wrap="square" lIns="91425" tIns="91425" rIns="91425" bIns="91425" anchor="t" anchorCtr="0">
            <a:noAutofit/>
          </a:bodyPr>
          <a:lstStyle/>
          <a:p>
            <a:pPr marL="127000" indent="0">
              <a:buNone/>
            </a:pPr>
            <a:r>
              <a:rPr lang="en-US" sz="1200" b="1" dirty="0"/>
              <a:t>Line Artwork </a:t>
            </a:r>
            <a:r>
              <a:rPr lang="en-US" sz="1200" dirty="0"/>
              <a:t>- </a:t>
            </a:r>
            <a:r>
              <a:rPr lang="en-US" sz="1200" dirty="0" smtClean="0"/>
              <a:t>is </a:t>
            </a:r>
            <a:r>
              <a:rPr lang="en-US" sz="1200" dirty="0"/>
              <a:t>any image that consists of distinct straight or curved lines placed against a background, without gradations in shade or hue to represent two-dimensional or three-dimensional objects. Line art can use lines of different colors, although line art is usually monochromatic.</a:t>
            </a: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71" y="1816463"/>
            <a:ext cx="2577086" cy="3058142"/>
          </a:xfrm>
          <a:prstGeom prst="rect">
            <a:avLst/>
          </a:prstGeom>
        </p:spPr>
      </p:pic>
    </p:spTree>
    <p:extLst>
      <p:ext uri="{BB962C8B-B14F-4D97-AF65-F5344CB8AC3E}">
        <p14:creationId xmlns:p14="http://schemas.microsoft.com/office/powerpoint/2010/main" val="2354134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131968"/>
            <a:ext cx="5511300" cy="650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Requirement 2</a:t>
            </a:r>
            <a:endParaRPr sz="3600" dirty="0"/>
          </a:p>
        </p:txBody>
      </p:sp>
      <p:sp>
        <p:nvSpPr>
          <p:cNvPr id="67" name="Google Shape;67;p14"/>
          <p:cNvSpPr txBox="1">
            <a:spLocks noGrp="1"/>
          </p:cNvSpPr>
          <p:nvPr>
            <p:ph type="body" idx="1"/>
          </p:nvPr>
        </p:nvSpPr>
        <p:spPr>
          <a:xfrm>
            <a:off x="457199" y="828880"/>
            <a:ext cx="5450219" cy="3999677"/>
          </a:xfrm>
          <a:prstGeom prst="rect">
            <a:avLst/>
          </a:prstGeom>
        </p:spPr>
        <p:txBody>
          <a:bodyPr spcFirstLastPara="1" wrap="square" lIns="91425" tIns="91425" rIns="91425" bIns="91425" anchor="t" anchorCtr="0">
            <a:noAutofit/>
          </a:bodyPr>
          <a:lstStyle/>
          <a:p>
            <a:pPr marL="127000" indent="0">
              <a:buNone/>
            </a:pPr>
            <a:r>
              <a:rPr lang="en-US" sz="1200" b="1" dirty="0"/>
              <a:t>Halftone Artwork </a:t>
            </a:r>
            <a:r>
              <a:rPr lang="en-US" sz="1200" dirty="0" smtClean="0"/>
              <a:t>- </a:t>
            </a:r>
            <a:r>
              <a:rPr lang="en-US" sz="1200" dirty="0"/>
              <a:t>is </a:t>
            </a:r>
            <a:r>
              <a:rPr lang="en-US" sz="1200" dirty="0" smtClean="0"/>
              <a:t>artwork comprised </a:t>
            </a:r>
            <a:r>
              <a:rPr lang="en-US" sz="1200" dirty="0"/>
              <a:t>of discrete dots rather than continuous tones. When viewed from a distance, the dots blur together, creating the illusion of continuous lines and shapes</a:t>
            </a:r>
            <a:r>
              <a:rPr lang="en-US" sz="1200" dirty="0" smtClean="0"/>
              <a:t>.</a:t>
            </a:r>
            <a:endParaRPr lang="en-US" sz="1200" dirty="0"/>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56" y="1644604"/>
            <a:ext cx="3605411" cy="3341014"/>
          </a:xfrm>
          <a:prstGeom prst="rect">
            <a:avLst/>
          </a:prstGeom>
        </p:spPr>
      </p:pic>
    </p:spTree>
    <p:extLst>
      <p:ext uri="{BB962C8B-B14F-4D97-AF65-F5344CB8AC3E}">
        <p14:creationId xmlns:p14="http://schemas.microsoft.com/office/powerpoint/2010/main" val="114265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131968"/>
            <a:ext cx="5511300" cy="650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Requirement 2</a:t>
            </a:r>
            <a:endParaRPr sz="3600" dirty="0"/>
          </a:p>
        </p:txBody>
      </p:sp>
      <p:sp>
        <p:nvSpPr>
          <p:cNvPr id="67" name="Google Shape;67;p14"/>
          <p:cNvSpPr txBox="1">
            <a:spLocks noGrp="1"/>
          </p:cNvSpPr>
          <p:nvPr>
            <p:ph type="body" idx="1"/>
          </p:nvPr>
        </p:nvSpPr>
        <p:spPr>
          <a:xfrm>
            <a:off x="457199" y="828880"/>
            <a:ext cx="5450219" cy="3999677"/>
          </a:xfrm>
          <a:prstGeom prst="rect">
            <a:avLst/>
          </a:prstGeom>
        </p:spPr>
        <p:txBody>
          <a:bodyPr spcFirstLastPara="1" wrap="square" lIns="91425" tIns="91425" rIns="91425" bIns="91425" anchor="t" anchorCtr="0">
            <a:noAutofit/>
          </a:bodyPr>
          <a:lstStyle/>
          <a:p>
            <a:pPr marL="127000" indent="0">
              <a:buNone/>
            </a:pPr>
            <a:r>
              <a:rPr lang="en-US" sz="1200" dirty="0"/>
              <a:t>A digital image is a representation of a real image as a set of numbers that can be stored and handled by a digital computer. In order to translate the image into numbers, it is divided into small areas called pixels (picture elements). For each pixel, the imaging device records a number, or a small set of numbers, that describe some property of this pixel, such as its brightness (the intensity of the light) or its color. The numbers are arranged in an array of rows and columns that correspond to the vertical and horizontal positions of the pixels in the image. </a:t>
            </a:r>
            <a:endParaRPr lang="en-US" sz="1200" dirty="0" smtClean="0"/>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777245" y="2336845"/>
            <a:ext cx="4810125" cy="2667000"/>
          </a:xfrm>
          <a:prstGeom prst="rect">
            <a:avLst/>
          </a:prstGeom>
        </p:spPr>
      </p:pic>
    </p:spTree>
    <p:extLst>
      <p:ext uri="{BB962C8B-B14F-4D97-AF65-F5344CB8AC3E}">
        <p14:creationId xmlns:p14="http://schemas.microsoft.com/office/powerpoint/2010/main" val="1982165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131968"/>
            <a:ext cx="5511300" cy="650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Requirement 2</a:t>
            </a:r>
            <a:endParaRPr sz="3600" dirty="0"/>
          </a:p>
        </p:txBody>
      </p:sp>
      <p:sp>
        <p:nvSpPr>
          <p:cNvPr id="67" name="Google Shape;67;p14"/>
          <p:cNvSpPr txBox="1">
            <a:spLocks noGrp="1"/>
          </p:cNvSpPr>
          <p:nvPr>
            <p:ph type="body" idx="1"/>
          </p:nvPr>
        </p:nvSpPr>
        <p:spPr>
          <a:xfrm>
            <a:off x="457199" y="828880"/>
            <a:ext cx="5450219" cy="3999677"/>
          </a:xfrm>
          <a:prstGeom prst="rect">
            <a:avLst/>
          </a:prstGeom>
        </p:spPr>
        <p:txBody>
          <a:bodyPr spcFirstLastPara="1" wrap="square" lIns="91425" tIns="91425" rIns="91425" bIns="91425" anchor="t" anchorCtr="0">
            <a:noAutofit/>
          </a:bodyPr>
          <a:lstStyle/>
          <a:p>
            <a:pPr marL="127000" indent="0">
              <a:buNone/>
            </a:pPr>
            <a:r>
              <a:rPr lang="en-US" sz="1200" dirty="0" smtClean="0"/>
              <a:t>An advantage of a digital image is </a:t>
            </a:r>
            <a:r>
              <a:rPr lang="en-US" sz="1200" dirty="0"/>
              <a:t>the ability to change them according to one's needs. There are several programs available now which give a user the ability to do that, including Photoshop, </a:t>
            </a:r>
            <a:r>
              <a:rPr lang="en-US" sz="1200" dirty="0" err="1"/>
              <a:t>Photopaint</a:t>
            </a:r>
            <a:r>
              <a:rPr lang="en-US" sz="1200" dirty="0"/>
              <a:t>, and </a:t>
            </a:r>
            <a:r>
              <a:rPr lang="en-US" sz="1200" dirty="0" smtClean="0"/>
              <a:t>Gimp</a:t>
            </a:r>
            <a:r>
              <a:rPr lang="en-US" sz="1200" dirty="0"/>
              <a:t>. With such a program, a user can change the colors and brightness of an image, delete unwanted visible objects, move others, and merge objects from several images, among many other operations. In this way a user can retouch family photos or even create new images</a:t>
            </a:r>
            <a:r>
              <a:rPr lang="en-US" sz="1200" dirty="0" smtClean="0"/>
              <a:t>.</a:t>
            </a: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07" y="2334740"/>
            <a:ext cx="4266763" cy="2666727"/>
          </a:xfrm>
          <a:prstGeom prst="rect">
            <a:avLst/>
          </a:prstGeom>
        </p:spPr>
      </p:pic>
    </p:spTree>
    <p:extLst>
      <p:ext uri="{BB962C8B-B14F-4D97-AF65-F5344CB8AC3E}">
        <p14:creationId xmlns:p14="http://schemas.microsoft.com/office/powerpoint/2010/main" val="80506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131968"/>
            <a:ext cx="5511300" cy="650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Requirement 2</a:t>
            </a:r>
            <a:endParaRPr sz="3600" dirty="0"/>
          </a:p>
        </p:txBody>
      </p:sp>
      <p:sp>
        <p:nvSpPr>
          <p:cNvPr id="67" name="Google Shape;67;p14"/>
          <p:cNvSpPr txBox="1">
            <a:spLocks noGrp="1"/>
          </p:cNvSpPr>
          <p:nvPr>
            <p:ph type="body" idx="1"/>
          </p:nvPr>
        </p:nvSpPr>
        <p:spPr>
          <a:xfrm>
            <a:off x="457199" y="828880"/>
            <a:ext cx="5450219" cy="3999677"/>
          </a:xfrm>
          <a:prstGeom prst="rect">
            <a:avLst/>
          </a:prstGeom>
        </p:spPr>
        <p:txBody>
          <a:bodyPr spcFirstLastPara="1" wrap="square" lIns="91425" tIns="91425" rIns="91425" bIns="91425" anchor="t" anchorCtr="0">
            <a:noAutofit/>
          </a:bodyPr>
          <a:lstStyle/>
          <a:p>
            <a:pPr marL="127000" indent="0">
              <a:buNone/>
            </a:pPr>
            <a:r>
              <a:rPr lang="en-US" sz="1200" dirty="0" smtClean="0"/>
              <a:t>Computer-generated </a:t>
            </a:r>
            <a:r>
              <a:rPr lang="en-US" sz="1200" dirty="0"/>
              <a:t>images can be stored in several different formats and differing resolutions. But all computer files, whether numbers, words or graphics, are stored as digital information. What computers do is translate the image into digital code for storage and then interpret the file back into an image for display. How the computer does this involves the manner in which the image was created and the code and formats needed for making a graphic image file and then creating a graphic image display</a:t>
            </a:r>
            <a:r>
              <a:rPr lang="en-US" sz="1200" dirty="0" smtClean="0"/>
              <a:t>.</a:t>
            </a:r>
          </a:p>
          <a:p>
            <a:pPr marL="127000" indent="0">
              <a:buNone/>
            </a:pPr>
            <a:r>
              <a:rPr lang="en-US" sz="1200" dirty="0" smtClean="0"/>
              <a:t>Computers </a:t>
            </a:r>
            <a:r>
              <a:rPr lang="en-US" sz="1200" dirty="0"/>
              <a:t>store graphic information in several formats. </a:t>
            </a: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11" y="2653086"/>
            <a:ext cx="4249661" cy="2231072"/>
          </a:xfrm>
          <a:prstGeom prst="rect">
            <a:avLst/>
          </a:prstGeom>
        </p:spPr>
      </p:pic>
    </p:spTree>
    <p:extLst>
      <p:ext uri="{BB962C8B-B14F-4D97-AF65-F5344CB8AC3E}">
        <p14:creationId xmlns:p14="http://schemas.microsoft.com/office/powerpoint/2010/main" val="895946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3325"/>
          <a:stretch/>
        </p:blipFill>
        <p:spPr>
          <a:xfrm>
            <a:off x="681011" y="0"/>
            <a:ext cx="4260639" cy="5143500"/>
          </a:xfrm>
          <a:prstGeom prst="rect">
            <a:avLst/>
          </a:prstGeom>
        </p:spPr>
      </p:pic>
    </p:spTree>
    <p:extLst>
      <p:ext uri="{BB962C8B-B14F-4D97-AF65-F5344CB8AC3E}">
        <p14:creationId xmlns:p14="http://schemas.microsoft.com/office/powerpoint/2010/main" val="204970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Requirements</a:t>
            </a:r>
            <a:endParaRPr dirty="0"/>
          </a:p>
        </p:txBody>
      </p:sp>
      <p:sp>
        <p:nvSpPr>
          <p:cNvPr id="67" name="Google Shape;67;p14"/>
          <p:cNvSpPr txBox="1">
            <a:spLocks noGrp="1"/>
          </p:cNvSpPr>
          <p:nvPr>
            <p:ph type="body" idx="1"/>
          </p:nvPr>
        </p:nvSpPr>
        <p:spPr>
          <a:xfrm>
            <a:off x="457199" y="1297424"/>
            <a:ext cx="5450219" cy="2998281"/>
          </a:xfrm>
          <a:prstGeom prst="rect">
            <a:avLst/>
          </a:prstGeom>
        </p:spPr>
        <p:txBody>
          <a:bodyPr spcFirstLastPara="1" wrap="square" lIns="91425" tIns="91425" rIns="91425" bIns="91425" anchor="t" anchorCtr="0">
            <a:noAutofit/>
          </a:bodyPr>
          <a:lstStyle/>
          <a:p>
            <a:pPr>
              <a:buSzPct val="100000"/>
              <a:buFont typeface="+mj-lt"/>
              <a:buAutoNum type="arabicPeriod"/>
            </a:pPr>
            <a:r>
              <a:rPr lang="en-US" sz="1200" dirty="0"/>
              <a:t>Review with your counselor the processes for producing printed communications: offset lithography, screen printing, electronic/digital, relief, and gravure. Collect samples of three products, each one produced using a different printing process, or draw diagrams to help with your description.</a:t>
            </a:r>
          </a:p>
          <a:p>
            <a:pPr>
              <a:buSzPct val="100000"/>
              <a:buFont typeface="+mj-lt"/>
              <a:buAutoNum type="arabicPeriod"/>
            </a:pPr>
            <a:r>
              <a:rPr lang="en-US" sz="1200" dirty="0"/>
              <a:t>Explain the differences between continuous tone, line, and halftone artwork. Describe how digital images can be created and/or stored in a computer.</a:t>
            </a:r>
          </a:p>
          <a:p>
            <a:pPr>
              <a:buSzPct val="100000"/>
              <a:buFont typeface="+mj-lt"/>
              <a:buAutoNum type="arabicPeriod"/>
            </a:pPr>
            <a:r>
              <a:rPr lang="en-US" sz="1200" dirty="0"/>
              <a:t>Design a printed piece (flier, T-shirt, program, form, etc.) and produce it. Explain your decisions for the typeface or typefaces you use and the way you arrange the elements in your design. Explain which printing process is best suited for printing your design. If desktop publishing is  available, identify what hardware and software would be appropriate for outputting your design</a:t>
            </a:r>
            <a:r>
              <a:rPr lang="en-US" sz="1200" dirty="0" smtClean="0"/>
              <a:t>.</a:t>
            </a:r>
            <a:endParaRPr lang="en-US" sz="1200" dirty="0"/>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018" y="434575"/>
            <a:ext cx="914400" cy="933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7" name="Google Shape;107;p1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9" name="Google Shape;88;p17"/>
          <p:cNvSpPr txBox="1">
            <a:spLocks/>
          </p:cNvSpPr>
          <p:nvPr/>
        </p:nvSpPr>
        <p:spPr>
          <a:xfrm>
            <a:off x="2483350" y="836125"/>
            <a:ext cx="4177200" cy="347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400" dirty="0" smtClean="0">
                <a:solidFill>
                  <a:schemeClr val="bg1"/>
                </a:solidFill>
                <a:effectLst>
                  <a:outerShdw blurRad="38100" dist="38100" dir="2700000" algn="tl">
                    <a:srgbClr val="000000">
                      <a:alpha val="43137"/>
                    </a:srgbClr>
                  </a:outerShdw>
                </a:effectLst>
                <a:latin typeface="Lato Light" panose="020B0604020202020204" charset="0"/>
              </a:rPr>
              <a:t>Requirement 3</a:t>
            </a:r>
          </a:p>
          <a:p>
            <a:r>
              <a:rPr lang="en-US" dirty="0">
                <a:solidFill>
                  <a:schemeClr val="bg1"/>
                </a:solidFill>
                <a:latin typeface="Lato Light" panose="020B0604020202020204" charset="0"/>
              </a:rPr>
              <a:t>Design a printed piece (flier, T-shirt, program, form, etc.) and produce it. Explain your decisions for the typeface or typefaces you use and the way you arrange the elements in your design. Explain which printing process is best suited for printing your design. If desktop publishing is  available, identify what hardware and software would be appropriate for outputting your design.</a:t>
            </a:r>
          </a:p>
          <a:p>
            <a:pPr algn="ctr">
              <a:spcBef>
                <a:spcPts val="600"/>
              </a:spcBef>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3</a:t>
            </a:r>
            <a:endParaRPr lang="en-US" sz="3600" dirty="0"/>
          </a:p>
        </p:txBody>
      </p:sp>
      <p:sp>
        <p:nvSpPr>
          <p:cNvPr id="3" name="Text Placeholder 2"/>
          <p:cNvSpPr>
            <a:spLocks noGrp="1"/>
          </p:cNvSpPr>
          <p:nvPr>
            <p:ph type="body" idx="1"/>
          </p:nvPr>
        </p:nvSpPr>
        <p:spPr>
          <a:xfrm>
            <a:off x="489775" y="861773"/>
            <a:ext cx="5384752" cy="4064002"/>
          </a:xfrm>
        </p:spPr>
        <p:txBody>
          <a:bodyPr/>
          <a:lstStyle/>
          <a:p>
            <a:pPr>
              <a:buFont typeface="Arial" panose="020B0604020202020204" pitchFamily="34" charset="0"/>
              <a:buChar char="•"/>
            </a:pPr>
            <a:r>
              <a:rPr lang="en-US" sz="1400" dirty="0" smtClean="0"/>
              <a:t>Every printing job requires planning</a:t>
            </a:r>
          </a:p>
          <a:p>
            <a:pPr lvl="1">
              <a:buFont typeface="Wingdings" panose="05000000000000000000" pitchFamily="2" charset="2"/>
              <a:buChar char="Ø"/>
            </a:pPr>
            <a:r>
              <a:rPr lang="en-US" sz="1400" dirty="0" smtClean="0"/>
              <a:t>What type of job it is and what the finished piece is expected to be.</a:t>
            </a:r>
          </a:p>
          <a:p>
            <a:pPr lvl="1">
              <a:buFont typeface="Wingdings" panose="05000000000000000000" pitchFamily="2" charset="2"/>
              <a:buChar char="Ø"/>
            </a:pPr>
            <a:r>
              <a:rPr lang="en-US" sz="1400" dirty="0" smtClean="0"/>
              <a:t>Which printing process is best for the job.</a:t>
            </a:r>
          </a:p>
          <a:p>
            <a:pPr>
              <a:buFont typeface="Arial" panose="020B0604020202020204" pitchFamily="34" charset="0"/>
              <a:buChar char="•"/>
            </a:pPr>
            <a:r>
              <a:rPr lang="en-US" sz="1400" dirty="0" smtClean="0"/>
              <a:t>A printing job can be broken into two parts:</a:t>
            </a:r>
          </a:p>
          <a:p>
            <a:pPr lvl="1">
              <a:buFont typeface="Wingdings" panose="05000000000000000000" pitchFamily="2" charset="2"/>
              <a:buChar char="Ø"/>
            </a:pPr>
            <a:r>
              <a:rPr lang="en-US" sz="1400" dirty="0" smtClean="0"/>
              <a:t>The design includes how you will communicate your message and what that message will look like.</a:t>
            </a:r>
          </a:p>
          <a:p>
            <a:pPr lvl="2">
              <a:buFont typeface="Arial" panose="020B0604020202020204" pitchFamily="34" charset="0"/>
              <a:buChar char="•"/>
            </a:pPr>
            <a:r>
              <a:rPr lang="en-US" sz="1400" dirty="0" smtClean="0"/>
              <a:t>The design elements are the words  and pictures of your design.</a:t>
            </a:r>
          </a:p>
          <a:p>
            <a:pPr lvl="1">
              <a:buFont typeface="Wingdings" panose="05000000000000000000" pitchFamily="2" charset="2"/>
              <a:buChar char="Ø"/>
            </a:pPr>
            <a:r>
              <a:rPr lang="en-US" sz="1400" dirty="0" smtClean="0"/>
              <a:t>The layout is when you assemble all of the elements of your design to make a master (completed version) that will be the basis of what you will be printing.</a:t>
            </a:r>
          </a:p>
          <a:p>
            <a:pPr lvl="1">
              <a:buFont typeface="Wingdings" panose="05000000000000000000" pitchFamily="2" charset="2"/>
              <a:buChar char="Ø"/>
            </a:pPr>
            <a:r>
              <a:rPr lang="en-US" sz="1400" dirty="0" smtClean="0"/>
              <a:t>The printing process you plan to use and the equipment you have available will determine the way you assemble your layout.</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790783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3</a:t>
            </a:r>
            <a:endParaRPr lang="en-US" sz="3600" dirty="0"/>
          </a:p>
        </p:txBody>
      </p:sp>
      <p:sp>
        <p:nvSpPr>
          <p:cNvPr id="3" name="Text Placeholder 2"/>
          <p:cNvSpPr>
            <a:spLocks noGrp="1"/>
          </p:cNvSpPr>
          <p:nvPr>
            <p:ph type="body" idx="1"/>
          </p:nvPr>
        </p:nvSpPr>
        <p:spPr>
          <a:xfrm>
            <a:off x="105255" y="861773"/>
            <a:ext cx="3585237" cy="4064002"/>
          </a:xfrm>
        </p:spPr>
        <p:txBody>
          <a:bodyPr/>
          <a:lstStyle/>
          <a:p>
            <a:pPr marL="152400" indent="0">
              <a:buNone/>
            </a:pPr>
            <a:r>
              <a:rPr lang="en-US" sz="1400" b="1" dirty="0" smtClean="0"/>
              <a:t>Step 1 - The Thumbnail</a:t>
            </a:r>
          </a:p>
          <a:p>
            <a:pPr>
              <a:buFont typeface="Arial" panose="020B0604020202020204" pitchFamily="34" charset="0"/>
              <a:buChar char="•"/>
            </a:pPr>
            <a:r>
              <a:rPr lang="en-US" sz="1400" dirty="0" smtClean="0"/>
              <a:t>A thumbnail is a simple pencil drawing of your design idea usually smaller than the size you plan.</a:t>
            </a:r>
          </a:p>
          <a:p>
            <a:pPr>
              <a:buFont typeface="Arial" panose="020B0604020202020204" pitchFamily="34" charset="0"/>
              <a:buChar char="•"/>
            </a:pPr>
            <a:r>
              <a:rPr lang="en-US" sz="1400" dirty="0" smtClean="0"/>
              <a:t>It mainly shows proportion and the shape of the piece with the design elements drawn as basic geometric shapes.</a:t>
            </a:r>
          </a:p>
          <a:p>
            <a:pPr>
              <a:buFont typeface="Arial" panose="020B0604020202020204" pitchFamily="34" charset="0"/>
              <a:buChar char="•"/>
            </a:pPr>
            <a:r>
              <a:rPr lang="en-US" sz="1400" dirty="0" smtClean="0"/>
              <a:t>Make more than one thumbnail sketch inventing different ideas.</a:t>
            </a:r>
          </a:p>
          <a:p>
            <a:pPr>
              <a:buFont typeface="Arial" panose="020B0604020202020204" pitchFamily="34" charset="0"/>
              <a:buChar char="•"/>
            </a:pPr>
            <a:r>
              <a:rPr lang="en-US" sz="1400" dirty="0" smtClean="0"/>
              <a:t>This will give you several ideas to choose from and help you create the best possible design.</a:t>
            </a:r>
            <a:endParaRPr lang="en-US" sz="1400"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492" y="0"/>
            <a:ext cx="3678934" cy="5143500"/>
          </a:xfrm>
          <a:prstGeom prst="rect">
            <a:avLst/>
          </a:prstGeom>
        </p:spPr>
      </p:pic>
    </p:spTree>
    <p:extLst>
      <p:ext uri="{BB962C8B-B14F-4D97-AF65-F5344CB8AC3E}">
        <p14:creationId xmlns:p14="http://schemas.microsoft.com/office/powerpoint/2010/main" val="2966415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3</a:t>
            </a:r>
            <a:endParaRPr lang="en-US" sz="3600" dirty="0"/>
          </a:p>
        </p:txBody>
      </p:sp>
      <p:sp>
        <p:nvSpPr>
          <p:cNvPr id="3" name="Text Placeholder 2"/>
          <p:cNvSpPr>
            <a:spLocks noGrp="1"/>
          </p:cNvSpPr>
          <p:nvPr>
            <p:ph type="body" idx="1"/>
          </p:nvPr>
        </p:nvSpPr>
        <p:spPr>
          <a:xfrm>
            <a:off x="157882" y="736783"/>
            <a:ext cx="4525951" cy="4330468"/>
          </a:xfrm>
        </p:spPr>
        <p:txBody>
          <a:bodyPr/>
          <a:lstStyle/>
          <a:p>
            <a:pPr marL="152400" indent="0">
              <a:buNone/>
            </a:pPr>
            <a:r>
              <a:rPr lang="en-US" sz="1400" b="1" dirty="0" smtClean="0"/>
              <a:t>Step 2 – The Rough</a:t>
            </a:r>
            <a:endParaRPr lang="en-US" sz="1400" dirty="0" smtClean="0"/>
          </a:p>
          <a:p>
            <a:pPr>
              <a:buFont typeface="Arial" panose="020B0604020202020204" pitchFamily="34" charset="0"/>
              <a:buChar char="•"/>
            </a:pPr>
            <a:r>
              <a:rPr lang="en-US" sz="1400" dirty="0" smtClean="0"/>
              <a:t>Choose your favorite thumbnail and expand on that design.</a:t>
            </a:r>
          </a:p>
          <a:p>
            <a:pPr>
              <a:buFont typeface="Arial" panose="020B0604020202020204" pitchFamily="34" charset="0"/>
              <a:buChar char="•"/>
            </a:pPr>
            <a:r>
              <a:rPr lang="en-US" sz="1400" dirty="0" smtClean="0"/>
              <a:t>A rough is drawn the actual size of the planned piece and it shows the design elements in greater detail than the thumbnail.</a:t>
            </a:r>
          </a:p>
          <a:p>
            <a:pPr>
              <a:buFont typeface="Arial" panose="020B0604020202020204" pitchFamily="34" charset="0"/>
              <a:buChar char="•"/>
            </a:pPr>
            <a:r>
              <a:rPr lang="en-US" sz="1400" dirty="0" smtClean="0"/>
              <a:t>Draw the larger words in the style and size they will be printed.</a:t>
            </a:r>
          </a:p>
          <a:p>
            <a:pPr>
              <a:buFont typeface="Arial" panose="020B0604020202020204" pitchFamily="34" charset="0"/>
              <a:buChar char="•"/>
            </a:pPr>
            <a:r>
              <a:rPr lang="en-US" sz="1400" dirty="0" smtClean="0"/>
              <a:t>Show long paragraphs as a series of lines.</a:t>
            </a:r>
          </a:p>
          <a:p>
            <a:pPr>
              <a:buFont typeface="Arial" panose="020B0604020202020204" pitchFamily="34" charset="0"/>
              <a:buChar char="•"/>
            </a:pPr>
            <a:r>
              <a:rPr lang="en-US" sz="1400" dirty="0" smtClean="0"/>
              <a:t>Pictures in the design should depict minimum details.</a:t>
            </a:r>
          </a:p>
          <a:p>
            <a:pPr>
              <a:buFont typeface="Arial" panose="020B0604020202020204" pitchFamily="34" charset="0"/>
              <a:buChar char="•"/>
            </a:pPr>
            <a:r>
              <a:rPr lang="en-US" sz="1400" dirty="0" smtClean="0"/>
              <a:t>Write notes off to the side of the rough to indicate the sizes and styles of the type and any picture’s format and source.</a:t>
            </a:r>
          </a:p>
          <a:p>
            <a:pPr>
              <a:buFont typeface="Arial" panose="020B0604020202020204" pitchFamily="34" charset="0"/>
              <a:buChar char="•"/>
            </a:pPr>
            <a:r>
              <a:rPr lang="en-US" sz="1400" dirty="0" smtClean="0"/>
              <a:t>Write these notes in a color different from the color you for design elements.</a:t>
            </a:r>
            <a:endParaRPr lang="en-US" sz="1400"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602" y="1098794"/>
            <a:ext cx="4099094" cy="3058765"/>
          </a:xfrm>
          <a:prstGeom prst="rect">
            <a:avLst/>
          </a:prstGeom>
        </p:spPr>
      </p:pic>
    </p:spTree>
    <p:extLst>
      <p:ext uri="{BB962C8B-B14F-4D97-AF65-F5344CB8AC3E}">
        <p14:creationId xmlns:p14="http://schemas.microsoft.com/office/powerpoint/2010/main" val="83379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3</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152400" indent="0">
              <a:buNone/>
            </a:pPr>
            <a:r>
              <a:rPr lang="en-US" sz="1600" b="1" dirty="0" smtClean="0"/>
              <a:t>Choosing Typefaces</a:t>
            </a:r>
          </a:p>
          <a:p>
            <a:pPr>
              <a:buFont typeface="Arial" panose="020B0604020202020204" pitchFamily="34" charset="0"/>
              <a:buChar char="•"/>
            </a:pPr>
            <a:r>
              <a:rPr lang="en-US" sz="1400" dirty="0" smtClean="0"/>
              <a:t>Each type classification is generally suited for a particular purpose.</a:t>
            </a:r>
          </a:p>
          <a:p>
            <a:pPr lvl="1">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Roman type is usually used for books, newspapers, magazines, or any printing where there is a lot of continuous reading.</a:t>
            </a:r>
          </a:p>
          <a:p>
            <a:pPr lvl="1">
              <a:buFont typeface="Wingdings" panose="05000000000000000000" pitchFamily="2" charset="2"/>
              <a:buChar char="Ø"/>
            </a:pPr>
            <a:r>
              <a:rPr lang="en-US" sz="1400" dirty="0" smtClean="0">
                <a:latin typeface="Arial Black" panose="020B0A04020102020204" pitchFamily="34" charset="0"/>
              </a:rPr>
              <a:t>Sans serif type is typically found in headlines or titles.</a:t>
            </a:r>
          </a:p>
          <a:p>
            <a:pPr lvl="1">
              <a:buFont typeface="Wingdings" panose="05000000000000000000" pitchFamily="2" charset="2"/>
              <a:buChar char="Ø"/>
            </a:pPr>
            <a:r>
              <a:rPr lang="en-US" sz="1400" dirty="0" smtClean="0">
                <a:latin typeface="American Text" panose="02000503020000020004" pitchFamily="2" charset="0"/>
              </a:rPr>
              <a:t>Text type has an “official” look and is often used for important documents such as diplomas, certificates, and legal papers.</a:t>
            </a:r>
          </a:p>
          <a:p>
            <a:pPr lvl="1">
              <a:buFont typeface="Wingdings" panose="05000000000000000000" pitchFamily="2" charset="2"/>
              <a:buChar char="Ø"/>
            </a:pPr>
            <a:r>
              <a:rPr lang="en-US" sz="1400" dirty="0" smtClean="0">
                <a:latin typeface="Lucida Handwriting" panose="03010101010101010101" pitchFamily="66" charset="0"/>
              </a:rPr>
              <a:t>Script type usually projects a sense of elegance and formality and is commonly used for wedding invitations or where a carefully crafted human touch is desired.</a:t>
            </a:r>
          </a:p>
          <a:p>
            <a:pPr lvl="1">
              <a:buFont typeface="Wingdings" panose="05000000000000000000" pitchFamily="2" charset="2"/>
              <a:buChar char="Ø"/>
            </a:pPr>
            <a:r>
              <a:rPr lang="en-US" sz="1400" dirty="0" smtClean="0">
                <a:latin typeface="Something Strange" panose="02000500000000000000" pitchFamily="2" charset="0"/>
              </a:rPr>
              <a:t>Novelty type may be designed to look powerful, silly, exciting, or nearly any mood you want and should be used sparingly.</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49571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3</a:t>
            </a:r>
            <a:endParaRPr lang="en-US" sz="3600" dirty="0"/>
          </a:p>
        </p:txBody>
      </p:sp>
      <p:sp>
        <p:nvSpPr>
          <p:cNvPr id="3" name="Text Placeholder 2"/>
          <p:cNvSpPr>
            <a:spLocks noGrp="1"/>
          </p:cNvSpPr>
          <p:nvPr>
            <p:ph type="body" idx="1"/>
          </p:nvPr>
        </p:nvSpPr>
        <p:spPr>
          <a:xfrm>
            <a:off x="144724" y="861773"/>
            <a:ext cx="4443050" cy="4064002"/>
          </a:xfrm>
        </p:spPr>
        <p:txBody>
          <a:bodyPr/>
          <a:lstStyle/>
          <a:p>
            <a:pPr marL="152400" indent="0">
              <a:buNone/>
            </a:pPr>
            <a:r>
              <a:rPr lang="en-US" sz="1600" b="1" dirty="0" smtClean="0"/>
              <a:t>Making the Layout</a:t>
            </a:r>
          </a:p>
          <a:p>
            <a:pPr>
              <a:buFont typeface="Arial" panose="020B0604020202020204" pitchFamily="34" charset="0"/>
              <a:buChar char="•"/>
            </a:pPr>
            <a:r>
              <a:rPr lang="en-US" sz="1400" b="1" dirty="0" smtClean="0"/>
              <a:t>Paste up</a:t>
            </a:r>
          </a:p>
          <a:p>
            <a:pPr lvl="1">
              <a:buFont typeface="Wingdings" panose="05000000000000000000" pitchFamily="2" charset="2"/>
              <a:buChar char="Ø"/>
            </a:pPr>
            <a:r>
              <a:rPr lang="en-US" sz="1400" dirty="0" smtClean="0"/>
              <a:t>The traditional, but outdated, paste up is made on a piece of heavy white paper or illustration board.</a:t>
            </a:r>
          </a:p>
          <a:p>
            <a:pPr lvl="1">
              <a:buFont typeface="Wingdings" panose="05000000000000000000" pitchFamily="2" charset="2"/>
              <a:buChar char="Ø"/>
            </a:pPr>
            <a:r>
              <a:rPr lang="en-US" sz="1400" dirty="0" smtClean="0"/>
              <a:t>It is called a paste up because you cut out and paste all the final text and graphics on the board according to the rough design.</a:t>
            </a:r>
          </a:p>
          <a:p>
            <a:pPr lvl="1">
              <a:buFont typeface="Wingdings" panose="05000000000000000000" pitchFamily="2" charset="2"/>
              <a:buChar char="Ø"/>
            </a:pPr>
            <a:r>
              <a:rPr lang="en-US" sz="1400" dirty="0" smtClean="0"/>
              <a:t>When all the text and graphics are accurately fixed in position, it is photographed </a:t>
            </a:r>
            <a:r>
              <a:rPr lang="en-US" sz="1400" dirty="0"/>
              <a:t>with a stat camera to create a same-size film negative for each </a:t>
            </a:r>
            <a:r>
              <a:rPr lang="en-US" sz="1400" i="1" dirty="0"/>
              <a:t>printing</a:t>
            </a:r>
            <a:r>
              <a:rPr lang="en-US" sz="1400" dirty="0"/>
              <a:t> plate </a:t>
            </a:r>
            <a:r>
              <a:rPr lang="en-US" sz="1400" dirty="0" smtClean="0"/>
              <a:t>required for lithography or the negative is turned into a picture to make a photographic stencil for screen printing.</a:t>
            </a:r>
            <a:endParaRPr lang="en-US" sz="1400"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185" y="1644086"/>
            <a:ext cx="3315670" cy="2328337"/>
          </a:xfrm>
          <a:prstGeom prst="rect">
            <a:avLst/>
          </a:prstGeom>
        </p:spPr>
      </p:pic>
    </p:spTree>
    <p:extLst>
      <p:ext uri="{BB962C8B-B14F-4D97-AF65-F5344CB8AC3E}">
        <p14:creationId xmlns:p14="http://schemas.microsoft.com/office/powerpoint/2010/main" val="128131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3</a:t>
            </a:r>
            <a:endParaRPr lang="en-US" sz="3600" dirty="0"/>
          </a:p>
        </p:txBody>
      </p:sp>
      <p:sp>
        <p:nvSpPr>
          <p:cNvPr id="3" name="Text Placeholder 2"/>
          <p:cNvSpPr>
            <a:spLocks noGrp="1"/>
          </p:cNvSpPr>
          <p:nvPr>
            <p:ph type="body" idx="1"/>
          </p:nvPr>
        </p:nvSpPr>
        <p:spPr>
          <a:xfrm>
            <a:off x="489775" y="861773"/>
            <a:ext cx="4891370" cy="4064002"/>
          </a:xfrm>
        </p:spPr>
        <p:txBody>
          <a:bodyPr/>
          <a:lstStyle/>
          <a:p>
            <a:pPr marL="152400" indent="0">
              <a:buNone/>
            </a:pPr>
            <a:r>
              <a:rPr lang="en-US" sz="1600" b="1" dirty="0" smtClean="0"/>
              <a:t>Making the Layout</a:t>
            </a:r>
          </a:p>
          <a:p>
            <a:pPr>
              <a:buFont typeface="Arial" panose="020B0604020202020204" pitchFamily="34" charset="0"/>
              <a:buChar char="•"/>
            </a:pPr>
            <a:r>
              <a:rPr lang="en-US" sz="1400" dirty="0" smtClean="0"/>
              <a:t>Most layouts today are done on computer systems using  desktop publishing software.</a:t>
            </a:r>
          </a:p>
          <a:p>
            <a:pPr>
              <a:buFont typeface="Arial" panose="020B0604020202020204" pitchFamily="34" charset="0"/>
              <a:buChar char="•"/>
            </a:pPr>
            <a:r>
              <a:rPr lang="en-US" sz="1400" dirty="0" smtClean="0"/>
              <a:t>Some tools you can use when making a layout with a computer:</a:t>
            </a:r>
          </a:p>
          <a:p>
            <a:pPr lvl="1">
              <a:buFont typeface="Wingdings" panose="05000000000000000000" pitchFamily="2" charset="2"/>
              <a:buChar char="Ø"/>
            </a:pPr>
            <a:r>
              <a:rPr lang="en-US" sz="1400" dirty="0"/>
              <a:t>Use word-processing software to set type for text.</a:t>
            </a:r>
          </a:p>
          <a:p>
            <a:pPr lvl="1">
              <a:buFont typeface="Wingdings" panose="05000000000000000000" pitchFamily="2" charset="2"/>
              <a:buChar char="Ø"/>
            </a:pPr>
            <a:r>
              <a:rPr lang="en-US" sz="1400" dirty="0"/>
              <a:t>Create graphics with painting or drawing software.</a:t>
            </a:r>
          </a:p>
          <a:p>
            <a:pPr lvl="1">
              <a:buFont typeface="Wingdings" panose="05000000000000000000" pitchFamily="2" charset="2"/>
              <a:buChar char="Ø"/>
            </a:pPr>
            <a:r>
              <a:rPr lang="en-US" sz="1400" dirty="0"/>
              <a:t>Use computer clip art.</a:t>
            </a:r>
          </a:p>
          <a:p>
            <a:pPr lvl="1">
              <a:buFont typeface="Wingdings" panose="05000000000000000000" pitchFamily="2" charset="2"/>
              <a:buChar char="Ø"/>
            </a:pPr>
            <a:r>
              <a:rPr lang="en-US" sz="1400" dirty="0"/>
              <a:t>Scan your photographs or artwork to a computer.</a:t>
            </a:r>
          </a:p>
          <a:p>
            <a:pPr lvl="1">
              <a:buFont typeface="Wingdings" panose="05000000000000000000" pitchFamily="2" charset="2"/>
              <a:buChar char="Ø"/>
            </a:pPr>
            <a:r>
              <a:rPr lang="en-US" sz="1400" dirty="0"/>
              <a:t>Download text and graphics from the internet.</a:t>
            </a:r>
          </a:p>
          <a:p>
            <a:pPr lvl="1">
              <a:buFont typeface="Wingdings" panose="05000000000000000000" pitchFamily="2" charset="2"/>
              <a:buChar char="Ø"/>
            </a:pPr>
            <a:r>
              <a:rPr lang="en-US" sz="1400" dirty="0"/>
              <a:t>Take photos with a digital camera or your phone and download them to a computer.</a:t>
            </a:r>
          </a:p>
          <a:p>
            <a:pPr>
              <a:buFont typeface="Arial" panose="020B0604020202020204" pitchFamily="34" charset="0"/>
              <a:buChar char="•"/>
            </a:pPr>
            <a:r>
              <a:rPr lang="en-US" sz="1400" dirty="0" smtClean="0"/>
              <a:t>After you have created your layout with a computer, print the digital paste up using a printer.</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743" y="1322775"/>
            <a:ext cx="3953629" cy="2669920"/>
          </a:xfrm>
          <a:prstGeom prst="rect">
            <a:avLst/>
          </a:prstGeom>
        </p:spPr>
      </p:pic>
    </p:spTree>
    <p:extLst>
      <p:ext uri="{BB962C8B-B14F-4D97-AF65-F5344CB8AC3E}">
        <p14:creationId xmlns:p14="http://schemas.microsoft.com/office/powerpoint/2010/main" val="625445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61" name="Google Shape;161;p26"/>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27</a:t>
            </a:fld>
            <a:endParaRPr>
              <a:solidFill>
                <a:srgbClr val="999999"/>
              </a:solidFill>
            </a:endParaRPr>
          </a:p>
        </p:txBody>
      </p:sp>
      <p:sp>
        <p:nvSpPr>
          <p:cNvPr id="166" name="Google Shape;166;p26"/>
          <p:cNvSpPr/>
          <p:nvPr/>
        </p:nvSpPr>
        <p:spPr>
          <a:xfrm>
            <a:off x="6930993" y="349559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8;p17"/>
          <p:cNvSpPr txBox="1">
            <a:spLocks/>
          </p:cNvSpPr>
          <p:nvPr/>
        </p:nvSpPr>
        <p:spPr>
          <a:xfrm>
            <a:off x="1624869" y="816390"/>
            <a:ext cx="5894262" cy="347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400" dirty="0" smtClean="0">
                <a:solidFill>
                  <a:schemeClr val="bg1"/>
                </a:solidFill>
                <a:effectLst>
                  <a:outerShdw blurRad="38100" dist="38100" dir="2700000" algn="tl">
                    <a:srgbClr val="000000">
                      <a:alpha val="43137"/>
                    </a:srgbClr>
                  </a:outerShdw>
                </a:effectLst>
                <a:latin typeface="Lato Light" panose="020B0604020202020204" charset="0"/>
              </a:rPr>
              <a:t>Requirement 4</a:t>
            </a:r>
          </a:p>
          <a:p>
            <a:r>
              <a:rPr lang="en-US" dirty="0">
                <a:solidFill>
                  <a:schemeClr val="bg1"/>
                </a:solidFill>
                <a:latin typeface="Lato Light" panose="020B0604020202020204" charset="0"/>
              </a:rPr>
              <a:t>Produce the design you created for requirement 3 using one of the following printing processes: </a:t>
            </a:r>
          </a:p>
          <a:p>
            <a:pPr marL="228600" lvl="1" indent="-228600">
              <a:buClr>
                <a:schemeClr val="bg1"/>
              </a:buClr>
              <a:buFont typeface="+mj-lt"/>
              <a:buAutoNum type="alphaLcPeriod"/>
            </a:pPr>
            <a:r>
              <a:rPr lang="en-US" b="1" dirty="0">
                <a:solidFill>
                  <a:schemeClr val="bg1"/>
                </a:solidFill>
                <a:latin typeface="Lato Light" panose="020B0604020202020204" charset="0"/>
              </a:rPr>
              <a:t>Offset lithography</a:t>
            </a:r>
            <a:r>
              <a:rPr lang="en-US" dirty="0">
                <a:solidFill>
                  <a:schemeClr val="bg1"/>
                </a:solidFill>
                <a:latin typeface="Lato Light" panose="020B0604020202020204" charset="0"/>
              </a:rPr>
              <a:t/>
            </a:r>
            <a:br>
              <a:rPr lang="en-US" dirty="0">
                <a:solidFill>
                  <a:schemeClr val="bg1"/>
                </a:solidFill>
                <a:latin typeface="Lato Light" panose="020B0604020202020204" charset="0"/>
              </a:rPr>
            </a:br>
            <a:r>
              <a:rPr lang="en-US" dirty="0">
                <a:solidFill>
                  <a:schemeClr val="bg1"/>
                </a:solidFill>
                <a:latin typeface="Lato Light" panose="020B0604020202020204" charset="0"/>
              </a:rPr>
              <a:t>Make a layout and  produce a plate using a process approved by your counselor. Run the plate and print at least 50 copies.</a:t>
            </a:r>
          </a:p>
          <a:p>
            <a:pPr marL="228600" lvl="1" indent="-228600">
              <a:buClr>
                <a:schemeClr val="bg1"/>
              </a:buClr>
              <a:buFont typeface="+mj-lt"/>
              <a:buAutoNum type="alphaLcPeriod"/>
            </a:pPr>
            <a:r>
              <a:rPr lang="en-US" b="1" dirty="0">
                <a:solidFill>
                  <a:schemeClr val="bg1"/>
                </a:solidFill>
                <a:latin typeface="Lato Light" panose="020B0604020202020204" charset="0"/>
              </a:rPr>
              <a:t>Screen  printing</a:t>
            </a:r>
            <a:r>
              <a:rPr lang="en-US" dirty="0">
                <a:solidFill>
                  <a:schemeClr val="bg1"/>
                </a:solidFill>
                <a:latin typeface="Lato Light" panose="020B0604020202020204" charset="0"/>
              </a:rPr>
              <a:t/>
            </a:r>
            <a:br>
              <a:rPr lang="en-US" dirty="0">
                <a:solidFill>
                  <a:schemeClr val="bg1"/>
                </a:solidFill>
                <a:latin typeface="Lato Light" panose="020B0604020202020204" charset="0"/>
              </a:rPr>
            </a:br>
            <a:r>
              <a:rPr lang="en-US" dirty="0">
                <a:solidFill>
                  <a:schemeClr val="bg1"/>
                </a:solidFill>
                <a:latin typeface="Lato Light" panose="020B0604020202020204" charset="0"/>
              </a:rPr>
              <a:t>Make a hand-cut or photographic stencil and attach it to a screen that you have prepared. Mask the screen and print at least 20 copies.</a:t>
            </a:r>
          </a:p>
          <a:p>
            <a:pPr marL="228600" lvl="1" indent="-228600">
              <a:buClr>
                <a:schemeClr val="bg1"/>
              </a:buClr>
              <a:buFont typeface="+mj-lt"/>
              <a:buAutoNum type="alphaLcPeriod"/>
            </a:pPr>
            <a:r>
              <a:rPr lang="en-US" b="1" dirty="0">
                <a:solidFill>
                  <a:schemeClr val="bg1"/>
                </a:solidFill>
                <a:latin typeface="Lato Light" panose="020B0604020202020204" charset="0"/>
              </a:rPr>
              <a:t>Electronic/digital printing</a:t>
            </a:r>
            <a:r>
              <a:rPr lang="en-US" dirty="0">
                <a:solidFill>
                  <a:schemeClr val="bg1"/>
                </a:solidFill>
                <a:latin typeface="Lato Light" panose="020B0604020202020204" charset="0"/>
              </a:rPr>
              <a:t/>
            </a:r>
            <a:br>
              <a:rPr lang="en-US" dirty="0">
                <a:solidFill>
                  <a:schemeClr val="bg1"/>
                </a:solidFill>
                <a:latin typeface="Lato Light" panose="020B0604020202020204" charset="0"/>
              </a:rPr>
            </a:br>
            <a:r>
              <a:rPr lang="en-US" dirty="0">
                <a:solidFill>
                  <a:schemeClr val="bg1"/>
                </a:solidFill>
                <a:latin typeface="Lato Light" panose="020B0604020202020204" charset="0"/>
              </a:rPr>
              <a:t>Create a layout in electronic form, download it to the press or printer, and run 50 copies. If no electronic interface to the press or printer is available, you may print and scan a paper copy of the layout. </a:t>
            </a:r>
          </a:p>
          <a:p>
            <a:pPr marL="228600" lvl="1" indent="-228600">
              <a:buClr>
                <a:schemeClr val="bg1"/>
              </a:buClr>
              <a:buFont typeface="+mj-lt"/>
              <a:buAutoNum type="alphaLcPeriod"/>
            </a:pPr>
            <a:r>
              <a:rPr lang="en-US" b="1" dirty="0">
                <a:solidFill>
                  <a:schemeClr val="bg1"/>
                </a:solidFill>
                <a:latin typeface="Lato Light" panose="020B0604020202020204" charset="0"/>
              </a:rPr>
              <a:t>Relief printing</a:t>
            </a:r>
            <a:r>
              <a:rPr lang="en-US" dirty="0">
                <a:solidFill>
                  <a:schemeClr val="bg1"/>
                </a:solidFill>
                <a:latin typeface="Lato Light" panose="020B0604020202020204" charset="0"/>
              </a:rPr>
              <a:t/>
            </a:r>
            <a:br>
              <a:rPr lang="en-US" dirty="0">
                <a:solidFill>
                  <a:schemeClr val="bg1"/>
                </a:solidFill>
                <a:latin typeface="Lato Light" panose="020B0604020202020204" charset="0"/>
              </a:rPr>
            </a:br>
            <a:r>
              <a:rPr lang="en-US" dirty="0">
                <a:solidFill>
                  <a:schemeClr val="bg1"/>
                </a:solidFill>
                <a:latin typeface="Lato Light" panose="020B0604020202020204" charset="0"/>
              </a:rPr>
              <a:t>Prepare a layout or set the necessary type. Make a plate or lock up the form. Use this to print 50 copies.</a:t>
            </a:r>
          </a:p>
          <a:p>
            <a:pPr algn="ctr">
              <a:spcBef>
                <a:spcPts val="600"/>
              </a:spcBef>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860"/>
            <a:ext cx="5511300" cy="657442"/>
          </a:xfrm>
        </p:spPr>
        <p:txBody>
          <a:bodyPr/>
          <a:lstStyle/>
          <a:p>
            <a:r>
              <a:rPr lang="en-US" sz="3600" dirty="0" smtClean="0"/>
              <a:t>Requirement 4</a:t>
            </a:r>
            <a:endParaRPr lang="en-US" sz="3600" dirty="0"/>
          </a:p>
        </p:txBody>
      </p:sp>
      <p:sp>
        <p:nvSpPr>
          <p:cNvPr id="3" name="Text Placeholder 2"/>
          <p:cNvSpPr>
            <a:spLocks noGrp="1"/>
          </p:cNvSpPr>
          <p:nvPr>
            <p:ph type="body" idx="1"/>
          </p:nvPr>
        </p:nvSpPr>
        <p:spPr>
          <a:xfrm>
            <a:off x="457200" y="874929"/>
            <a:ext cx="5779140" cy="3974671"/>
          </a:xfrm>
        </p:spPr>
        <p:txBody>
          <a:bodyPr/>
          <a:lstStyle/>
          <a:p>
            <a:pPr>
              <a:buFont typeface="Arial" panose="020B0604020202020204" pitchFamily="34" charset="0"/>
              <a:buChar char="•"/>
            </a:pPr>
            <a:r>
              <a:rPr lang="en-US" dirty="0" smtClean="0"/>
              <a:t>You can produce your design for printing with the help of the downloadable instructions in PDF format that were provided with this presentation.</a:t>
            </a:r>
          </a:p>
          <a:p>
            <a:pPr lvl="1">
              <a:buFont typeface="+mj-lt"/>
              <a:buAutoNum type="arabicPeriod"/>
            </a:pPr>
            <a:r>
              <a:rPr lang="en-US" dirty="0"/>
              <a:t>Screen Printing at Home</a:t>
            </a:r>
          </a:p>
          <a:p>
            <a:pPr lvl="1">
              <a:buFont typeface="+mj-lt"/>
              <a:buAutoNum type="arabicPeriod"/>
            </a:pPr>
            <a:r>
              <a:rPr lang="en-US" dirty="0"/>
              <a:t>Relief Printing Woodblock Edition</a:t>
            </a:r>
          </a:p>
          <a:p>
            <a:pPr lvl="1">
              <a:buFont typeface="+mj-lt"/>
              <a:buAutoNum type="arabicPeriod"/>
            </a:pPr>
            <a:r>
              <a:rPr lang="en-US" dirty="0"/>
              <a:t>Relief Printing Linocuts Edition</a:t>
            </a:r>
          </a:p>
          <a:p>
            <a:pPr>
              <a:buFont typeface="Arial" panose="020B0604020202020204" pitchFamily="34" charset="0"/>
              <a:buChar char="•"/>
            </a:pPr>
            <a:r>
              <a:rPr lang="en-US" dirty="0" smtClean="0"/>
              <a:t>You can also use a computer, graphic design software, and a printer to meet this requirement.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908711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i="0" dirty="0" smtClean="0">
                <a:effectLst>
                  <a:outerShdw blurRad="38100" dist="38100" dir="2700000" algn="tl">
                    <a:srgbClr val="000000">
                      <a:alpha val="43137"/>
                    </a:srgbClr>
                  </a:outerShdw>
                </a:effectLst>
              </a:rPr>
              <a:t>Requirement 5</a:t>
            </a:r>
          </a:p>
          <a:p>
            <a:pPr marL="76200" indent="0" algn="l">
              <a:buNone/>
            </a:pPr>
            <a:r>
              <a:rPr lang="en-US" sz="1400" i="0" dirty="0"/>
              <a:t>Review the following </a:t>
            </a:r>
            <a:r>
              <a:rPr lang="en-US" sz="1400" i="0" dirty="0" err="1"/>
              <a:t>postpress</a:t>
            </a:r>
            <a:r>
              <a:rPr lang="en-US" sz="1400" i="0" dirty="0"/>
              <a:t> operations with your counselor:</a:t>
            </a:r>
          </a:p>
          <a:p>
            <a:pPr lvl="1" algn="l">
              <a:buSzPct val="100000"/>
              <a:buFont typeface="+mj-lt"/>
              <a:buAutoNum type="alphaLcPeriod"/>
            </a:pPr>
            <a:r>
              <a:rPr lang="en-US" sz="1400" i="0" dirty="0"/>
              <a:t>Discuss the finishing operations of padding, drilling, </a:t>
            </a:r>
            <a:r>
              <a:rPr lang="en-US" sz="1400" i="0" dirty="0" smtClean="0"/>
              <a:t>cutting </a:t>
            </a:r>
            <a:r>
              <a:rPr lang="en-US" sz="1400" i="0" dirty="0"/>
              <a:t>and trimming.</a:t>
            </a:r>
          </a:p>
          <a:p>
            <a:pPr lvl="1" algn="l">
              <a:buSzPct val="100000"/>
              <a:buFont typeface="+mj-lt"/>
              <a:buAutoNum type="alphaLcPeriod"/>
            </a:pPr>
            <a:r>
              <a:rPr lang="en-US" sz="1400" i="0" dirty="0"/>
              <a:t>Collect, describe, or identify examples of the following types of binding: perfect, spiral, plastic comb, saddle stitched, and case.</a:t>
            </a:r>
          </a:p>
          <a:p>
            <a:pPr marL="0" indent="0">
              <a:buNone/>
            </a:pPr>
            <a:endParaRPr lang="en-US" sz="1200" i="0" dirty="0"/>
          </a:p>
          <a:p>
            <a:pPr marL="0" lvl="0" indent="0" algn="ctr" rtl="0">
              <a:spcBef>
                <a:spcPts val="600"/>
              </a:spcBef>
              <a:spcAft>
                <a:spcPts val="0"/>
              </a:spcAft>
              <a:buNone/>
            </a:pPr>
            <a:endParaRPr dirty="0"/>
          </a:p>
        </p:txBody>
      </p:sp>
      <p:sp>
        <p:nvSpPr>
          <p:cNvPr id="89" name="Google Shape;89;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3868219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7200" y="401682"/>
            <a:ext cx="5511300" cy="857400"/>
          </a:xfrm>
          <a:prstGeom prst="rect">
            <a:avLst/>
          </a:prstGeom>
        </p:spPr>
        <p:txBody>
          <a:bodyPr spcFirstLastPara="1" wrap="square" lIns="91425" tIns="91425" rIns="91425" bIns="91425" anchor="b" anchorCtr="0">
            <a:noAutofit/>
          </a:bodyPr>
          <a:lstStyle/>
          <a:p>
            <a:pPr lvl="0"/>
            <a:r>
              <a:rPr lang="en" dirty="0"/>
              <a:t>Requirements</a:t>
            </a:r>
            <a:endParaRPr dirty="0"/>
          </a:p>
        </p:txBody>
      </p:sp>
      <p:sp>
        <p:nvSpPr>
          <p:cNvPr id="96" name="Google Shape;96;p1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6" name="Google Shape;67;p14"/>
          <p:cNvSpPr txBox="1">
            <a:spLocks noGrp="1"/>
          </p:cNvSpPr>
          <p:nvPr>
            <p:ph type="body" idx="1"/>
          </p:nvPr>
        </p:nvSpPr>
        <p:spPr>
          <a:xfrm>
            <a:off x="457199" y="1297424"/>
            <a:ext cx="5450219" cy="3465349"/>
          </a:xfrm>
          <a:prstGeom prst="rect">
            <a:avLst/>
          </a:prstGeom>
        </p:spPr>
        <p:txBody>
          <a:bodyPr spcFirstLastPara="1" wrap="square" lIns="91425" tIns="91425" rIns="91425" bIns="91425" anchor="t" anchorCtr="0">
            <a:noAutofit/>
          </a:bodyPr>
          <a:lstStyle/>
          <a:p>
            <a:pPr>
              <a:buSzPct val="100000"/>
              <a:buFont typeface="+mj-lt"/>
              <a:buAutoNum type="arabicPeriod" startAt="4"/>
            </a:pPr>
            <a:r>
              <a:rPr lang="en-US" sz="1200" dirty="0" smtClean="0"/>
              <a:t>Produce </a:t>
            </a:r>
            <a:r>
              <a:rPr lang="en-US" sz="1200" dirty="0"/>
              <a:t>the design you created for requirement 3 using one of the following printing processes: </a:t>
            </a:r>
          </a:p>
          <a:p>
            <a:pPr lvl="1">
              <a:buSzPct val="100000"/>
              <a:buFont typeface="+mj-lt"/>
              <a:buAutoNum type="alphaLcPeriod"/>
            </a:pPr>
            <a:r>
              <a:rPr lang="en-US" sz="1200" b="1" dirty="0"/>
              <a:t>Offset lithography</a:t>
            </a:r>
            <a:r>
              <a:rPr lang="en-US" sz="1200" dirty="0"/>
              <a:t/>
            </a:r>
            <a:br>
              <a:rPr lang="en-US" sz="1200" dirty="0"/>
            </a:br>
            <a:r>
              <a:rPr lang="en-US" sz="1200" dirty="0"/>
              <a:t>Make a layout and  produce a plate using a process approved by your counselor. Run the plate and print at least 50 copies.</a:t>
            </a:r>
          </a:p>
          <a:p>
            <a:pPr lvl="1">
              <a:buSzPct val="100000"/>
              <a:buFont typeface="+mj-lt"/>
              <a:buAutoNum type="alphaLcPeriod"/>
            </a:pPr>
            <a:r>
              <a:rPr lang="en-US" sz="1200" b="1" dirty="0"/>
              <a:t>Screen  printing</a:t>
            </a:r>
            <a:r>
              <a:rPr lang="en-US" sz="1200" dirty="0"/>
              <a:t/>
            </a:r>
            <a:br>
              <a:rPr lang="en-US" sz="1200" dirty="0"/>
            </a:br>
            <a:r>
              <a:rPr lang="en-US" sz="1200" dirty="0"/>
              <a:t>Make a hand-cut or photographic stencil and attach it to a screen that you have prepared. Mask the screen and print at least 20 copies.</a:t>
            </a:r>
          </a:p>
          <a:p>
            <a:pPr lvl="1">
              <a:buSzPct val="100000"/>
              <a:buFont typeface="+mj-lt"/>
              <a:buAutoNum type="alphaLcPeriod"/>
            </a:pPr>
            <a:r>
              <a:rPr lang="en-US" sz="1200" b="1" dirty="0"/>
              <a:t>Electronic/digital printing</a:t>
            </a:r>
            <a:r>
              <a:rPr lang="en-US" sz="1200" dirty="0"/>
              <a:t/>
            </a:r>
            <a:br>
              <a:rPr lang="en-US" sz="1200" dirty="0"/>
            </a:br>
            <a:r>
              <a:rPr lang="en-US" sz="1200" dirty="0"/>
              <a:t>Create a layout in electronic form, download it to the press or printer, and run 50 copies. If no electronic interface to the press or printer is available, you may print and scan a paper copy of the layout. </a:t>
            </a:r>
          </a:p>
          <a:p>
            <a:pPr lvl="1">
              <a:buSzPct val="100000"/>
              <a:buFont typeface="+mj-lt"/>
              <a:buAutoNum type="alphaLcPeriod"/>
            </a:pPr>
            <a:r>
              <a:rPr lang="en-US" sz="1200" b="1" dirty="0"/>
              <a:t>Relief printing</a:t>
            </a:r>
            <a:r>
              <a:rPr lang="en-US" sz="1200" dirty="0"/>
              <a:t/>
            </a:r>
            <a:br>
              <a:rPr lang="en-US" sz="1200" dirty="0"/>
            </a:br>
            <a:r>
              <a:rPr lang="en-US" sz="1200" dirty="0"/>
              <a:t>Prepare a layout or set the necessary type. Make a plate or lock up the form. Use this to print 50 copies</a:t>
            </a:r>
            <a:r>
              <a:rPr lang="en-US" sz="1200" dirty="0" smtClean="0"/>
              <a:t>.</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018" y="434575"/>
            <a:ext cx="914400" cy="9334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5</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152400" indent="0">
              <a:buNone/>
            </a:pPr>
            <a:r>
              <a:rPr lang="en-US" sz="1400" b="1" dirty="0" smtClean="0"/>
              <a:t>Padding Finish</a:t>
            </a:r>
          </a:p>
          <a:p>
            <a:pPr>
              <a:buFont typeface="Arial" panose="020B0604020202020204" pitchFamily="34" charset="0"/>
              <a:buChar char="•"/>
            </a:pPr>
            <a:r>
              <a:rPr lang="en-US" sz="1400" dirty="0" smtClean="0"/>
              <a:t>Refers </a:t>
            </a:r>
            <a:r>
              <a:rPr lang="en-US" sz="1400" dirty="0"/>
              <a:t>to the binding of a stack of sheets, by using a flexible adhesive along one edge of a stack of same-sized sheets. </a:t>
            </a:r>
            <a:endParaRPr lang="en-US" sz="1400" dirty="0" smtClean="0"/>
          </a:p>
          <a:p>
            <a:pPr>
              <a:buFont typeface="Arial" panose="020B0604020202020204" pitchFamily="34" charset="0"/>
              <a:buChar char="•"/>
            </a:pPr>
            <a:r>
              <a:rPr lang="en-US" sz="1400" dirty="0" smtClean="0"/>
              <a:t>The </a:t>
            </a:r>
            <a:r>
              <a:rPr lang="en-US" sz="1400" dirty="0"/>
              <a:t>adhesive secures the sheets as a unit, but allows the top sheet to be easily removed when needed</a:t>
            </a:r>
            <a:r>
              <a:rPr lang="en-US" sz="1400" dirty="0" smtClean="0"/>
              <a:t>.</a:t>
            </a:r>
          </a:p>
          <a:p>
            <a:pPr>
              <a:buFont typeface="Arial" panose="020B0604020202020204" pitchFamily="34" charset="0"/>
              <a:buChar char="•"/>
            </a:pPr>
            <a:r>
              <a:rPr lang="en-US" sz="1400" dirty="0"/>
              <a:t>Notepads are a typical example of padding.</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309" y="2643887"/>
            <a:ext cx="3130231" cy="2347673"/>
          </a:xfrm>
          <a:prstGeom prst="rect">
            <a:avLst/>
          </a:prstGeom>
        </p:spPr>
      </p:pic>
    </p:spTree>
    <p:extLst>
      <p:ext uri="{BB962C8B-B14F-4D97-AF65-F5344CB8AC3E}">
        <p14:creationId xmlns:p14="http://schemas.microsoft.com/office/powerpoint/2010/main" val="1455306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5</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152400" indent="0">
              <a:buNone/>
            </a:pPr>
            <a:r>
              <a:rPr lang="en-US" sz="1400" b="1" dirty="0"/>
              <a:t>Drilling</a:t>
            </a:r>
            <a:r>
              <a:rPr lang="en-US" sz="1400" dirty="0"/>
              <a:t> </a:t>
            </a:r>
            <a:r>
              <a:rPr lang="en-US" sz="1400" dirty="0" smtClean="0"/>
              <a:t> </a:t>
            </a:r>
          </a:p>
          <a:p>
            <a:pPr>
              <a:buFont typeface="Arial" panose="020B0604020202020204" pitchFamily="34" charset="0"/>
              <a:buChar char="•"/>
            </a:pPr>
            <a:r>
              <a:rPr lang="en-US" sz="1400" dirty="0" smtClean="0"/>
              <a:t>Refers </a:t>
            </a:r>
            <a:r>
              <a:rPr lang="en-US" sz="1400" dirty="0"/>
              <a:t>to the process of creating round holes in paper using a rotating bit, such as the hole patterns needed for sheets and dividers placed into ringed binders.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80" y="2056499"/>
            <a:ext cx="4650941" cy="2451172"/>
          </a:xfrm>
          <a:prstGeom prst="rect">
            <a:avLst/>
          </a:prstGeom>
        </p:spPr>
      </p:pic>
    </p:spTree>
    <p:extLst>
      <p:ext uri="{BB962C8B-B14F-4D97-AF65-F5344CB8AC3E}">
        <p14:creationId xmlns:p14="http://schemas.microsoft.com/office/powerpoint/2010/main" val="1849094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5</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0" lvl="0" indent="0" eaLnBrk="0" fontAlgn="base" hangingPunct="0">
              <a:spcBef>
                <a:spcPct val="0"/>
              </a:spcBef>
              <a:spcAft>
                <a:spcPct val="0"/>
              </a:spcAft>
              <a:buClrTx/>
              <a:buSzTx/>
              <a:buNone/>
            </a:pPr>
            <a:r>
              <a:rPr lang="en-US" altLang="en-US" sz="1400" b="1" dirty="0">
                <a:solidFill>
                  <a:schemeClr val="tx1"/>
                </a:solidFill>
                <a:latin typeface="Arial" panose="020B0604020202020204" pitchFamily="34" charset="0"/>
              </a:rPr>
              <a:t>Cutting and trimming</a:t>
            </a:r>
          </a:p>
          <a:p>
            <a:pPr marL="285750" indent="-285750" eaLnBrk="0" fontAlgn="base" hangingPunct="0">
              <a:spcBef>
                <a:spcPct val="0"/>
              </a:spcBef>
              <a:spcAft>
                <a:spcPct val="0"/>
              </a:spcAft>
              <a:buClrTx/>
              <a:buSzTx/>
              <a:buFont typeface="Arial" panose="020B0604020202020204" pitchFamily="34" charset="0"/>
              <a:buChar char="•"/>
            </a:pPr>
            <a:r>
              <a:rPr lang="en-US" sz="1400" b="1" dirty="0" smtClean="0"/>
              <a:t>Cutting</a:t>
            </a:r>
            <a:r>
              <a:rPr lang="en-US" sz="1400" dirty="0" smtClean="0"/>
              <a:t> </a:t>
            </a:r>
            <a:r>
              <a:rPr lang="en-US" sz="1400" dirty="0"/>
              <a:t>is often differentiated from </a:t>
            </a:r>
            <a:r>
              <a:rPr lang="en-US" sz="1400" b="1" dirty="0"/>
              <a:t>trimming</a:t>
            </a:r>
            <a:r>
              <a:rPr lang="en-US" sz="1400" dirty="0"/>
              <a:t> in that cutting refers to the separation of pages that have been printed together, while </a:t>
            </a:r>
            <a:r>
              <a:rPr lang="en-US" sz="1400" b="1" dirty="0"/>
              <a:t>trimming</a:t>
            </a:r>
            <a:r>
              <a:rPr lang="en-US" sz="1400" dirty="0"/>
              <a:t> refers to the process of removing paper from around the edges of a sheet</a:t>
            </a:r>
            <a:r>
              <a:rPr lang="en-US" sz="1400" dirty="0" smtClean="0"/>
              <a:t>.</a:t>
            </a:r>
          </a:p>
          <a:p>
            <a:pPr marL="285750" indent="-285750" eaLnBrk="0" fontAlgn="base" hangingPunct="0">
              <a:spcBef>
                <a:spcPct val="0"/>
              </a:spcBef>
              <a:spcAft>
                <a:spcPct val="0"/>
              </a:spcAft>
              <a:buClrTx/>
              <a:buSzTx/>
              <a:buFont typeface="Arial" panose="020B0604020202020204" pitchFamily="34" charset="0"/>
              <a:buChar char="•"/>
            </a:pPr>
            <a:r>
              <a:rPr lang="en-US" sz="1400" dirty="0"/>
              <a:t>Cutting and trimming are usually done using a </a:t>
            </a:r>
            <a:r>
              <a:rPr lang="en-US" sz="1400" b="1" dirty="0"/>
              <a:t>guillotine cutter</a:t>
            </a:r>
            <a:r>
              <a:rPr lang="en-US" sz="1400" dirty="0"/>
              <a:t>. A stack of sheets is placed on the bed of the cutter and the angled stainless steel blade cuts through it at the desired position.</a:t>
            </a:r>
            <a:endParaRPr lang="en-US" altLang="en-US" sz="1400"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846" y="2834781"/>
            <a:ext cx="3061158" cy="2035670"/>
          </a:xfrm>
          <a:prstGeom prst="rect">
            <a:avLst/>
          </a:prstGeom>
        </p:spPr>
      </p:pic>
    </p:spTree>
    <p:extLst>
      <p:ext uri="{BB962C8B-B14F-4D97-AF65-F5344CB8AC3E}">
        <p14:creationId xmlns:p14="http://schemas.microsoft.com/office/powerpoint/2010/main" val="32338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5</a:t>
            </a:r>
            <a:endParaRPr lang="en-US" sz="3600" dirty="0"/>
          </a:p>
        </p:txBody>
      </p:sp>
      <p:sp>
        <p:nvSpPr>
          <p:cNvPr id="3" name="Text Placeholder 2"/>
          <p:cNvSpPr>
            <a:spLocks noGrp="1"/>
          </p:cNvSpPr>
          <p:nvPr>
            <p:ph type="body" idx="1"/>
          </p:nvPr>
        </p:nvSpPr>
        <p:spPr>
          <a:xfrm>
            <a:off x="489775" y="861773"/>
            <a:ext cx="5384752" cy="4064002"/>
          </a:xfrm>
        </p:spPr>
        <p:txBody>
          <a:bodyPr/>
          <a:lstStyle/>
          <a:p>
            <a:pPr>
              <a:buFont typeface="Arial" panose="020B0604020202020204" pitchFamily="34" charset="0"/>
              <a:buChar char="•"/>
            </a:pPr>
            <a:r>
              <a:rPr lang="en-US" sz="1400" b="1" dirty="0"/>
              <a:t>Perfect Binding </a:t>
            </a:r>
            <a:r>
              <a:rPr lang="en-US" sz="1400" dirty="0"/>
              <a:t>is a widely used soft cover book binding method. </a:t>
            </a:r>
            <a:endParaRPr lang="en-US" sz="1400" dirty="0" smtClean="0"/>
          </a:p>
          <a:p>
            <a:pPr>
              <a:buFont typeface="Arial" panose="020B0604020202020204" pitchFamily="34" charset="0"/>
              <a:buChar char="•"/>
            </a:pPr>
            <a:r>
              <a:rPr lang="en-US" sz="1400" dirty="0" smtClean="0"/>
              <a:t>With </a:t>
            </a:r>
            <a:r>
              <a:rPr lang="en-US" sz="1400" dirty="0"/>
              <a:t>this binding method, the pages and cover are glued together at the spine with a strong yet flexible thermal glue. </a:t>
            </a:r>
            <a:endParaRPr lang="en-US" sz="1400" dirty="0" smtClean="0"/>
          </a:p>
          <a:p>
            <a:pPr>
              <a:buFont typeface="Arial" panose="020B0604020202020204" pitchFamily="34" charset="0"/>
              <a:buChar char="•"/>
            </a:pPr>
            <a:r>
              <a:rPr lang="en-US" sz="1400" dirty="0" smtClean="0"/>
              <a:t>The </a:t>
            </a:r>
            <a:r>
              <a:rPr lang="en-US" sz="1400" dirty="0"/>
              <a:t>other three sides of the book are then trimmed as needed to give them clean “perfect” edges.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338" y="2605145"/>
            <a:ext cx="3151625" cy="2320630"/>
          </a:xfrm>
          <a:prstGeom prst="rect">
            <a:avLst/>
          </a:prstGeom>
        </p:spPr>
      </p:pic>
    </p:spTree>
    <p:extLst>
      <p:ext uri="{BB962C8B-B14F-4D97-AF65-F5344CB8AC3E}">
        <p14:creationId xmlns:p14="http://schemas.microsoft.com/office/powerpoint/2010/main" val="3477805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5</a:t>
            </a:r>
            <a:endParaRPr lang="en-US" sz="3600" dirty="0"/>
          </a:p>
        </p:txBody>
      </p:sp>
      <p:sp>
        <p:nvSpPr>
          <p:cNvPr id="3" name="Text Placeholder 2"/>
          <p:cNvSpPr>
            <a:spLocks noGrp="1"/>
          </p:cNvSpPr>
          <p:nvPr>
            <p:ph type="body" idx="1"/>
          </p:nvPr>
        </p:nvSpPr>
        <p:spPr>
          <a:xfrm>
            <a:off x="489775" y="861773"/>
            <a:ext cx="5384752" cy="4064002"/>
          </a:xfrm>
        </p:spPr>
        <p:txBody>
          <a:bodyPr/>
          <a:lstStyle/>
          <a:p>
            <a:pPr>
              <a:buFont typeface="Arial" panose="020B0604020202020204" pitchFamily="34" charset="0"/>
              <a:buChar char="•"/>
            </a:pPr>
            <a:r>
              <a:rPr lang="en-US" sz="1400" b="1" dirty="0"/>
              <a:t>Spiral binding </a:t>
            </a:r>
            <a:r>
              <a:rPr lang="en-US" sz="1400" dirty="0"/>
              <a:t>is the process of binding pages together with a plastic coil that is inserted into holes along the edge of paper pages. </a:t>
            </a:r>
            <a:endParaRPr lang="en-US" sz="1400" dirty="0" smtClean="0"/>
          </a:p>
          <a:p>
            <a:pPr>
              <a:buFont typeface="Arial" panose="020B0604020202020204" pitchFamily="34" charset="0"/>
              <a:buChar char="•"/>
            </a:pPr>
            <a:r>
              <a:rPr lang="en-US" sz="1400" dirty="0" smtClean="0"/>
              <a:t>It </a:t>
            </a:r>
            <a:r>
              <a:rPr lang="en-US" sz="1400" dirty="0"/>
              <a:t>is effective for documents </a:t>
            </a:r>
            <a:r>
              <a:rPr lang="en-US" sz="1400" dirty="0" smtClean="0"/>
              <a:t>up </a:t>
            </a:r>
            <a:r>
              <a:rPr lang="en-US" sz="1400" dirty="0"/>
              <a:t>to 300 pages. </a:t>
            </a:r>
            <a:endParaRPr lang="en-US" sz="1400" dirty="0" smtClean="0"/>
          </a:p>
          <a:p>
            <a:pPr>
              <a:buFont typeface="Arial" panose="020B0604020202020204" pitchFamily="34" charset="0"/>
              <a:buChar char="•"/>
            </a:pPr>
            <a:r>
              <a:rPr lang="en-US" sz="1400" dirty="0" smtClean="0"/>
              <a:t>Spiral </a:t>
            </a:r>
            <a:r>
              <a:rPr lang="en-US" sz="1400" dirty="0"/>
              <a:t>bound printing is generally used for booklets or catalogs that need to lay flat and referred to often.</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631" y="2555896"/>
            <a:ext cx="2314555" cy="2314555"/>
          </a:xfrm>
          <a:prstGeom prst="rect">
            <a:avLst/>
          </a:prstGeom>
        </p:spPr>
      </p:pic>
    </p:spTree>
    <p:extLst>
      <p:ext uri="{BB962C8B-B14F-4D97-AF65-F5344CB8AC3E}">
        <p14:creationId xmlns:p14="http://schemas.microsoft.com/office/powerpoint/2010/main" val="825641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5</a:t>
            </a:r>
            <a:endParaRPr lang="en-US" sz="3600" dirty="0"/>
          </a:p>
        </p:txBody>
      </p:sp>
      <p:sp>
        <p:nvSpPr>
          <p:cNvPr id="3" name="Text Placeholder 2"/>
          <p:cNvSpPr>
            <a:spLocks noGrp="1"/>
          </p:cNvSpPr>
          <p:nvPr>
            <p:ph type="body" idx="1"/>
          </p:nvPr>
        </p:nvSpPr>
        <p:spPr>
          <a:xfrm>
            <a:off x="489775" y="861773"/>
            <a:ext cx="5384752" cy="4064002"/>
          </a:xfrm>
        </p:spPr>
        <p:txBody>
          <a:bodyPr/>
          <a:lstStyle/>
          <a:p>
            <a:pPr>
              <a:buFont typeface="Arial" panose="020B0604020202020204" pitchFamily="34" charset="0"/>
              <a:buChar char="•"/>
            </a:pPr>
            <a:r>
              <a:rPr lang="en-US" sz="1400" b="1" dirty="0" smtClean="0"/>
              <a:t>Plastic Comb </a:t>
            </a:r>
            <a:r>
              <a:rPr lang="en-US" sz="1400" b="1" dirty="0"/>
              <a:t>binding</a:t>
            </a:r>
            <a:r>
              <a:rPr lang="en-US" sz="1400" dirty="0"/>
              <a:t>: The teeth of a plastic ‘comb’ are inserted into a series of slits drilled or punched into a stack of sheets. This process is often used for reports and presentations.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96" y="2299842"/>
            <a:ext cx="2413643" cy="21240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355" y="2299842"/>
            <a:ext cx="3776011" cy="2124006"/>
          </a:xfrm>
          <a:prstGeom prst="rect">
            <a:avLst/>
          </a:prstGeom>
        </p:spPr>
      </p:pic>
    </p:spTree>
    <p:extLst>
      <p:ext uri="{BB962C8B-B14F-4D97-AF65-F5344CB8AC3E}">
        <p14:creationId xmlns:p14="http://schemas.microsoft.com/office/powerpoint/2010/main" val="3257503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5</a:t>
            </a:r>
            <a:endParaRPr lang="en-US" sz="3600" dirty="0"/>
          </a:p>
        </p:txBody>
      </p:sp>
      <p:sp>
        <p:nvSpPr>
          <p:cNvPr id="3" name="Text Placeholder 2"/>
          <p:cNvSpPr>
            <a:spLocks noGrp="1"/>
          </p:cNvSpPr>
          <p:nvPr>
            <p:ph type="body" idx="1"/>
          </p:nvPr>
        </p:nvSpPr>
        <p:spPr>
          <a:xfrm>
            <a:off x="489775" y="861773"/>
            <a:ext cx="5384752" cy="4064002"/>
          </a:xfrm>
        </p:spPr>
        <p:txBody>
          <a:bodyPr/>
          <a:lstStyle/>
          <a:p>
            <a:pPr>
              <a:buFont typeface="Arial" panose="020B0604020202020204" pitchFamily="34" charset="0"/>
              <a:buChar char="•"/>
            </a:pPr>
            <a:r>
              <a:rPr lang="en-US" sz="1400" b="1" dirty="0"/>
              <a:t>Saddle </a:t>
            </a:r>
            <a:r>
              <a:rPr lang="en-US" sz="1400" b="1" dirty="0" smtClean="0"/>
              <a:t>stitch binding </a:t>
            </a:r>
            <a:r>
              <a:rPr lang="en-US" sz="1400" dirty="0"/>
              <a:t>is when single sheets of paper are printed on both sides, collated in page number order, folded in half and then stapled through the fold by a saddle stitch stapler. </a:t>
            </a:r>
            <a:endParaRPr lang="en-US" sz="1400" dirty="0" smtClean="0"/>
          </a:p>
          <a:p>
            <a:pPr>
              <a:buFont typeface="Arial" panose="020B0604020202020204" pitchFamily="34" charset="0"/>
              <a:buChar char="•"/>
            </a:pPr>
            <a:r>
              <a:rPr lang="en-US" sz="1400" dirty="0" smtClean="0"/>
              <a:t>Saddle </a:t>
            </a:r>
            <a:r>
              <a:rPr lang="en-US" sz="1400" dirty="0"/>
              <a:t>stitch binding is one of the most common binding methods for booklet </a:t>
            </a:r>
            <a:r>
              <a:rPr lang="en-US" sz="1400" dirty="0" smtClean="0"/>
              <a:t>manufacturing, magazines</a:t>
            </a:r>
            <a:r>
              <a:rPr lang="en-US" sz="1400" dirty="0"/>
              <a:t>, newsletters, small catalogs</a:t>
            </a:r>
            <a:r>
              <a:rPr lang="en-US" sz="1400" dirty="0" smtClean="0"/>
              <a:t>, etc., but </a:t>
            </a:r>
            <a:r>
              <a:rPr lang="en-US" sz="1400" dirty="0"/>
              <a:t>is limited in the number of pages that can be bound.</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75" y="2958789"/>
            <a:ext cx="2578740" cy="17148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315" y="2958789"/>
            <a:ext cx="2588471" cy="1714862"/>
          </a:xfrm>
          <a:prstGeom prst="rect">
            <a:avLst/>
          </a:prstGeom>
        </p:spPr>
      </p:pic>
    </p:spTree>
    <p:extLst>
      <p:ext uri="{BB962C8B-B14F-4D97-AF65-F5344CB8AC3E}">
        <p14:creationId xmlns:p14="http://schemas.microsoft.com/office/powerpoint/2010/main" val="2592619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5</a:t>
            </a:r>
            <a:endParaRPr lang="en-US" sz="3600" dirty="0"/>
          </a:p>
        </p:txBody>
      </p:sp>
      <p:sp>
        <p:nvSpPr>
          <p:cNvPr id="3" name="Text Placeholder 2"/>
          <p:cNvSpPr>
            <a:spLocks noGrp="1"/>
          </p:cNvSpPr>
          <p:nvPr>
            <p:ph type="body" idx="1"/>
          </p:nvPr>
        </p:nvSpPr>
        <p:spPr>
          <a:xfrm>
            <a:off x="489774" y="861773"/>
            <a:ext cx="5687359" cy="4064002"/>
          </a:xfrm>
        </p:spPr>
        <p:txBody>
          <a:bodyPr/>
          <a:lstStyle/>
          <a:p>
            <a:pPr>
              <a:buFont typeface="Arial" panose="020B0604020202020204" pitchFamily="34" charset="0"/>
              <a:buChar char="•"/>
            </a:pPr>
            <a:r>
              <a:rPr lang="en-US" sz="1400" b="1" dirty="0" smtClean="0"/>
              <a:t>Case binding - T</a:t>
            </a:r>
            <a:r>
              <a:rPr lang="en-US" sz="1400" dirty="0" smtClean="0"/>
              <a:t>he </a:t>
            </a:r>
            <a:r>
              <a:rPr lang="en-US" sz="1400" dirty="0"/>
              <a:t>pages of the book are arranged in signatures and sewn or stitched together in the correct page order. </a:t>
            </a:r>
            <a:endParaRPr lang="en-US" sz="1400" dirty="0" smtClean="0"/>
          </a:p>
          <a:p>
            <a:pPr>
              <a:buFont typeface="Arial" panose="020B0604020202020204" pitchFamily="34" charset="0"/>
              <a:buChar char="•"/>
            </a:pPr>
            <a:r>
              <a:rPr lang="en-US" sz="1400" dirty="0" smtClean="0"/>
              <a:t>A </a:t>
            </a:r>
            <a:r>
              <a:rPr lang="en-US" sz="1400" b="1" dirty="0" smtClean="0"/>
              <a:t>signature</a:t>
            </a:r>
            <a:r>
              <a:rPr lang="en-US" sz="1400" dirty="0" smtClean="0"/>
              <a:t> </a:t>
            </a:r>
            <a:r>
              <a:rPr lang="en-US" sz="1400" dirty="0"/>
              <a:t>is a group of sheets folded in half, to be worked into the binding as a unit.</a:t>
            </a:r>
          </a:p>
          <a:p>
            <a:pPr>
              <a:buFont typeface="Arial" panose="020B0604020202020204" pitchFamily="34" charset="0"/>
              <a:buChar char="•"/>
            </a:pPr>
            <a:r>
              <a:rPr lang="en-US" sz="1400" dirty="0" smtClean="0"/>
              <a:t>Then</a:t>
            </a:r>
            <a:r>
              <a:rPr lang="en-US" sz="1400" dirty="0"/>
              <a:t>, hard covers made of cloth, vinyl, or leather over cardboard are attached to the book using glued-on endpapers.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5" name="Picture 4"/>
          <p:cNvPicPr>
            <a:picLocks noChangeAspect="1"/>
          </p:cNvPicPr>
          <p:nvPr/>
        </p:nvPicPr>
        <p:blipFill>
          <a:blip r:embed="rId2"/>
          <a:stretch>
            <a:fillRect/>
          </a:stretch>
        </p:blipFill>
        <p:spPr>
          <a:xfrm>
            <a:off x="1513966" y="2834888"/>
            <a:ext cx="3462918" cy="2308612"/>
          </a:xfrm>
          <a:prstGeom prst="rect">
            <a:avLst/>
          </a:prstGeom>
        </p:spPr>
      </p:pic>
    </p:spTree>
    <p:extLst>
      <p:ext uri="{BB962C8B-B14F-4D97-AF65-F5344CB8AC3E}">
        <p14:creationId xmlns:p14="http://schemas.microsoft.com/office/powerpoint/2010/main" val="1012563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7"/>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38</a:t>
            </a:fld>
            <a:endParaRPr>
              <a:solidFill>
                <a:srgbClr val="999999"/>
              </a:solidFill>
            </a:endParaRPr>
          </a:p>
        </p:txBody>
      </p:sp>
      <p:sp>
        <p:nvSpPr>
          <p:cNvPr id="5" name="Google Shape;88;p17"/>
          <p:cNvSpPr txBox="1">
            <a:spLocks/>
          </p:cNvSpPr>
          <p:nvPr/>
        </p:nvSpPr>
        <p:spPr>
          <a:xfrm>
            <a:off x="1611712" y="836125"/>
            <a:ext cx="5762694" cy="347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400" dirty="0" smtClean="0">
                <a:solidFill>
                  <a:schemeClr val="bg1"/>
                </a:solidFill>
                <a:effectLst>
                  <a:outerShdw blurRad="38100" dist="38100" dir="2700000" algn="tl">
                    <a:srgbClr val="000000">
                      <a:alpha val="43137"/>
                    </a:srgbClr>
                  </a:outerShdw>
                </a:effectLst>
                <a:latin typeface="Lato Light" panose="020B0604020202020204" charset="0"/>
              </a:rPr>
              <a:t>Requirement 6</a:t>
            </a:r>
          </a:p>
          <a:p>
            <a:r>
              <a:rPr lang="en-US" dirty="0">
                <a:solidFill>
                  <a:schemeClr val="bg1"/>
                </a:solidFill>
                <a:latin typeface="Lato Light" panose="020B0604020202020204" charset="0"/>
              </a:rPr>
              <a:t>Do ONE of the following,  then describe the highlights of your visit:</a:t>
            </a:r>
          </a:p>
          <a:p>
            <a:pPr marL="228600" lvl="1" indent="-228600">
              <a:buClr>
                <a:schemeClr val="bg1"/>
              </a:buClr>
              <a:buFont typeface="+mj-lt"/>
              <a:buAutoNum type="alphaLcPeriod"/>
            </a:pPr>
            <a:r>
              <a:rPr lang="en-US" dirty="0">
                <a:solidFill>
                  <a:schemeClr val="bg1"/>
                </a:solidFill>
                <a:latin typeface="Lato Light" panose="020B0604020202020204" charset="0"/>
              </a:rPr>
              <a:t>Visit a newspaper printing plant: Follow a story from the editor to the press.</a:t>
            </a:r>
          </a:p>
          <a:p>
            <a:pPr marL="228600" lvl="1" indent="-228600">
              <a:buClr>
                <a:schemeClr val="bg1"/>
              </a:buClr>
              <a:buFont typeface="+mj-lt"/>
              <a:buAutoNum type="alphaLcPeriod"/>
            </a:pPr>
            <a:r>
              <a:rPr lang="en-US" dirty="0">
                <a:solidFill>
                  <a:schemeClr val="bg1"/>
                </a:solidFill>
                <a:latin typeface="Lato Light" panose="020B0604020202020204" charset="0"/>
              </a:rPr>
              <a:t>Visit a retail, commercial, or in-plant printing facility: Follow a project  from beginning to end.</a:t>
            </a:r>
          </a:p>
          <a:p>
            <a:pPr marL="228600" lvl="1" indent="-228600">
              <a:buClr>
                <a:schemeClr val="bg1"/>
              </a:buClr>
              <a:buFont typeface="+mj-lt"/>
              <a:buAutoNum type="alphaLcPeriod"/>
            </a:pPr>
            <a:r>
              <a:rPr lang="en-US" dirty="0">
                <a:solidFill>
                  <a:schemeClr val="bg1"/>
                </a:solidFill>
                <a:latin typeface="Lato Light" panose="020B0604020202020204" charset="0"/>
              </a:rPr>
              <a:t>Visit a school's graphic arts program: Find out what courses are available and what the prerequisites are.</a:t>
            </a:r>
          </a:p>
          <a:p>
            <a:pPr marL="228600" lvl="1" indent="-228600">
              <a:buClr>
                <a:schemeClr val="bg1"/>
              </a:buClr>
              <a:buFont typeface="+mj-lt"/>
              <a:buAutoNum type="alphaLcPeriod"/>
            </a:pPr>
            <a:r>
              <a:rPr lang="en-US" dirty="0">
                <a:solidFill>
                  <a:schemeClr val="bg1"/>
                </a:solidFill>
                <a:latin typeface="Lato Light" panose="020B0604020202020204" charset="0"/>
              </a:rPr>
              <a:t>Visit three websites (with your parent's permission)  that belong to graphic arts professional organizations and/or printing-related companies (suppliers, manufacturers, printers): With permission from your parent or counselor, print out or download  product or service information from two of the sites.</a:t>
            </a:r>
          </a:p>
          <a:p>
            <a:pPr algn="ctr">
              <a:spcBef>
                <a:spcPts val="600"/>
              </a:spcBef>
            </a:pPr>
            <a:endParaRPr lang="en-US" dirty="0"/>
          </a:p>
        </p:txBody>
      </p:sp>
    </p:spTree>
    <p:extLst>
      <p:ext uri="{BB962C8B-B14F-4D97-AF65-F5344CB8AC3E}">
        <p14:creationId xmlns:p14="http://schemas.microsoft.com/office/powerpoint/2010/main" val="193896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131968"/>
            <a:ext cx="5511300" cy="650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Requirement 6</a:t>
            </a:r>
            <a:endParaRPr sz="3600" dirty="0"/>
          </a:p>
        </p:txBody>
      </p:sp>
      <p:sp>
        <p:nvSpPr>
          <p:cNvPr id="67" name="Google Shape;67;p14"/>
          <p:cNvSpPr txBox="1">
            <a:spLocks noGrp="1"/>
          </p:cNvSpPr>
          <p:nvPr>
            <p:ph type="body" idx="1"/>
          </p:nvPr>
        </p:nvSpPr>
        <p:spPr>
          <a:xfrm>
            <a:off x="457199" y="828880"/>
            <a:ext cx="5450219" cy="3999677"/>
          </a:xfrm>
          <a:prstGeom prst="rect">
            <a:avLst/>
          </a:prstGeom>
        </p:spPr>
        <p:txBody>
          <a:bodyPr spcFirstLastPara="1" wrap="square" lIns="91425" tIns="91425" rIns="91425" bIns="91425" anchor="t" anchorCtr="0">
            <a:noAutofit/>
          </a:bodyPr>
          <a:lstStyle/>
          <a:p>
            <a:pPr marL="127000" indent="0">
              <a:buNone/>
            </a:pPr>
            <a:r>
              <a:rPr lang="en-US" sz="1400" dirty="0" smtClean="0">
                <a:solidFill>
                  <a:schemeClr val="bg1">
                    <a:lumMod val="50000"/>
                  </a:schemeClr>
                </a:solidFill>
                <a:latin typeface="Lato Light" panose="020B0604020202020204" charset="0"/>
                <a:hlinkClick r:id="rId3"/>
              </a:rPr>
              <a:t>American Institute of Graphic Arts (AIGA)</a:t>
            </a:r>
            <a:endParaRPr lang="en-US" sz="1400" dirty="0" smtClean="0">
              <a:solidFill>
                <a:schemeClr val="bg1">
                  <a:lumMod val="50000"/>
                </a:schemeClr>
              </a:solidFill>
              <a:latin typeface="Lato Light" panose="020B0604020202020204" charset="0"/>
            </a:endParaRPr>
          </a:p>
          <a:p>
            <a:pPr marL="127000" indent="0">
              <a:buNone/>
            </a:pPr>
            <a:endParaRPr lang="en-US" sz="1400" dirty="0" smtClean="0">
              <a:solidFill>
                <a:schemeClr val="bg1">
                  <a:lumMod val="50000"/>
                </a:schemeClr>
              </a:solidFill>
              <a:latin typeface="Lato Light" panose="020B0604020202020204" charset="0"/>
              <a:hlinkClick r:id="rId4"/>
            </a:endParaRPr>
          </a:p>
          <a:p>
            <a:pPr marL="127000" indent="0">
              <a:buNone/>
            </a:pPr>
            <a:endParaRPr lang="en-US" sz="1400" dirty="0" smtClean="0">
              <a:solidFill>
                <a:schemeClr val="bg1">
                  <a:lumMod val="50000"/>
                </a:schemeClr>
              </a:solidFill>
              <a:latin typeface="Lato Light" panose="020B0604020202020204" charset="0"/>
              <a:hlinkClick r:id="rId4"/>
            </a:endParaRPr>
          </a:p>
          <a:p>
            <a:pPr marL="127000" indent="0">
              <a:buNone/>
            </a:pPr>
            <a:r>
              <a:rPr lang="en-US" sz="1400" dirty="0" smtClean="0">
                <a:solidFill>
                  <a:schemeClr val="bg1">
                    <a:lumMod val="50000"/>
                  </a:schemeClr>
                </a:solidFill>
                <a:latin typeface="Lato Light" panose="020B0604020202020204" charset="0"/>
                <a:hlinkClick r:id="rId4"/>
              </a:rPr>
              <a:t>Graphic Artists Guild</a:t>
            </a:r>
            <a:endParaRPr lang="en-US" sz="1400" dirty="0" smtClean="0">
              <a:solidFill>
                <a:schemeClr val="bg1">
                  <a:lumMod val="50000"/>
                </a:schemeClr>
              </a:solidFill>
              <a:latin typeface="Lato Light" panose="020B0604020202020204" charset="0"/>
            </a:endParaRPr>
          </a:p>
          <a:p>
            <a:pPr marL="127000" indent="0">
              <a:buNone/>
            </a:pPr>
            <a:endParaRPr lang="en-US" sz="1400" dirty="0">
              <a:solidFill>
                <a:schemeClr val="bg1">
                  <a:lumMod val="50000"/>
                </a:schemeClr>
              </a:solidFill>
              <a:latin typeface="Lato Light" panose="020B0604020202020204" charset="0"/>
            </a:endParaRPr>
          </a:p>
          <a:p>
            <a:pPr marL="127000" indent="0">
              <a:buNone/>
            </a:pPr>
            <a:endParaRPr lang="en-US" sz="1400" dirty="0" smtClean="0">
              <a:solidFill>
                <a:schemeClr val="bg1">
                  <a:lumMod val="50000"/>
                </a:schemeClr>
              </a:solidFill>
              <a:hlinkClick r:id="rId5"/>
            </a:endParaRPr>
          </a:p>
          <a:p>
            <a:pPr marL="127000" indent="0">
              <a:buNone/>
            </a:pPr>
            <a:r>
              <a:rPr lang="en-US" sz="1400" dirty="0" smtClean="0">
                <a:solidFill>
                  <a:schemeClr val="bg1">
                    <a:lumMod val="50000"/>
                  </a:schemeClr>
                </a:solidFill>
                <a:hlinkClick r:id="rId5"/>
              </a:rPr>
              <a:t>Society of Illustrators</a:t>
            </a:r>
            <a:endParaRPr lang="en-US" sz="1400" dirty="0" smtClean="0">
              <a:solidFill>
                <a:schemeClr val="bg1">
                  <a:lumMod val="50000"/>
                </a:schemeClr>
              </a:solidFill>
            </a:endParaRPr>
          </a:p>
          <a:p>
            <a:pPr marL="127000" indent="0">
              <a:buNone/>
            </a:pPr>
            <a:endParaRPr lang="en-US" sz="1400" dirty="0">
              <a:solidFill>
                <a:schemeClr val="bg1">
                  <a:lumMod val="50000"/>
                </a:schemeClr>
              </a:solidFill>
            </a:endParaRPr>
          </a:p>
          <a:p>
            <a:pPr marL="127000" indent="0">
              <a:buNone/>
            </a:pPr>
            <a:endParaRPr lang="en-US" sz="1400" dirty="0" smtClean="0">
              <a:solidFill>
                <a:schemeClr val="bg1">
                  <a:lumMod val="50000"/>
                </a:schemeClr>
              </a:solidFill>
            </a:endParaRPr>
          </a:p>
          <a:p>
            <a:pPr marL="127000" indent="0">
              <a:buNone/>
            </a:pPr>
            <a:r>
              <a:rPr lang="en-US" sz="1400" dirty="0" smtClean="0">
                <a:solidFill>
                  <a:schemeClr val="bg1">
                    <a:lumMod val="50000"/>
                  </a:schemeClr>
                </a:solidFill>
                <a:hlinkClick r:id="rId6"/>
              </a:rPr>
              <a:t>Bowling Green State University Graphic Design Program</a:t>
            </a:r>
            <a:endParaRPr lang="en-US" sz="1400" dirty="0">
              <a:solidFill>
                <a:schemeClr val="bg1">
                  <a:lumMod val="50000"/>
                </a:schemeClr>
              </a:solidFill>
            </a:endParaRP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2" name="AutoShape 2" descr="data:image/png;base64,iVBORw0KGgoAAAANSUhEUgAAAJYAAACTCAMAAABbEhBjAAAAHlBMVEX////6uUemCzELUYsJQnjE0eBCdp5/pcDESj3igVREbhSFAAAQ3klEQVR4nNVciWKjyBLD9P3/P/woSdUHBjuJMzvzyO4kcWwQquq6m237taP93ql+89j/NoDrY/8n6Wr7P0nX/o/Cqv+iFNve9vq3QTwf+/6o/6AU9/Zo/54UD0iPx78nxbo/Hv+eFMteH4/W9vK3gegoGUc8jhCOf+yXkP8muuPyBgHfSi7HkUvuL4WQ/waoQgClpOPYji8cG76X8ndIK0aGIdqAo4CqDMYI83j5eCHE/xAZMZGZQrUah+lXBImEFv4jzkABIOXgUOzgv/wW8Q1vO24i/nHOcPdJNGDlBa7A8Vv0RQmUuIFyoPyDwAzLcR3DNNEEcmgd/IWZNwAyyv4QMIASUYBQDhoIIOKfnd/DIEw4wW/+I4wlZ4rSMpU/fjNErk1x36OrFV86FB+8Qu2P24mG71ePQz0ICguN68yYE1Fki7CELAa3E2AtJ7z7d00sbhSqGykTGIdil/SFd6DaY0d1/GMicytBmZskfxHXcXUKAQpTiIkkdONwkHXkGLOBSPZB0kp1NN0q4ddUv5g8UpYCR+pvX3YSWUR0SsuAF4xekmQf4FszCfsNDeN5ilY8WEgyCbMpiEdkU12KlOGhSwBsMIo8AAgLn6OCADcIIReHlaOsZxj/WcA1K33B4g1SxhT07uPjPOVnqOwGDYZdp+CODaVgTTZ1Z3TqGi95cUWQouM1YAPez3AVCjB2vdAFnaiYnTUjS1LEl604LYxAus3EwKAcy+CzFTlQBVqeoKUIfGYvJU/BenSD6mJKtAm8D65Eu7ED389x2WdhQWnFC2RK3oIb1cK/Qoaiq3Or4MZp5q+ZtvXnuApvCwCkxdCqCM9IiwS17mTJRFDSBXEX7ZaQbjAuQbh+pl+QoO4N9xhdjDI8Zud94QlW26OcYDbzEGkdRBbM60ZB/hhXDkAVGF4yvuKSgruzUJkILMOQDI0ui+HDCB8oelEc4IIc10/sRCKq7m8oxrTptZBlUBk91+qwag8Sae2LrK+xBt8ohfwhrhwT15tsoBbkJlsa3PtuqbW67w7r8Iu1NkJzHwRpJhGNIAKGwnB9137ZB0qPhgNpotaTCqrckUfzaI8uRRw1JQ97clY4wVULow+dzCaSb6EydUzyLiTHxZdksE04VRgGWR2WvdbgZ6KH9JuUTCsHWL9nJmCwgkd4OJcWVODiOxSqDQAzrDa9eABLVCyQLGVH5B07rm+IMQeaBrodrCOaQmqHBcwzqEmGM12UJRYs3AFthUHEDWIdfMc9HqigF2lzE2+nQtikMH4S1cFJHWQZrOP3ugCD8VOEk5Sh0Z1+R73S8e5CUyyCcIOGlQrbJlDGU53IejTDeKzOjqx1Cyc77A67wPR8Wb1ykOcq8hWk/aDJ3MnWqeok7Sus6iasA4OuB9o9xbmKDQ855PglVMUslqJO+Aqh4gIcVNWFn0mK4w8DV8qhe0raM7/Xr4ox+CqUcdq6CbXTOgXtCofAzD/rSFzGm3gDRob4X1yNh3nnrdEJA1fxiNMFuGjTIsOzqnXzaq4n0MsKmcSYtq/QBfM+4mFWW0peUS3sdMdzzZ7zhUinRDfQPSuw9fWWLltwdl8FiTrTO3rZ4w8XVA0UA97+WN/gKxLRUc+aonvag663uRB9YWCOmnkarOXO1QlV6zIcP6x0CVdNHmETlwerRtc77TKypkhcXtkcTke1CrDyhdZ/IowVe3NcoziXVQswrTf5vERVsDAgdUbFmTGweZ/2jKqSPTPrdjhd7YnUOnBRhizHZYThsN5vYDlZZl+UqXA1P6PS6q+y9bMUb97baOBz9mQDyV14txhLzk4W7Cc4Bi6p+3Sl9mwr6iTFM2FVdjXLBclAl7vFWNo4MnxBHCG7G9ay1dN12jMjQ/u7R6xnXAm6RLcIL0kDe7ycZyDbtk2RiLmCiJoMcwsPdLPe1E4XOa24x7won97BG0MpqfTAW5UE0+gBY2cWB7U9FlNDOg40uScUYViscwx6su6TZTBaJeUn9TKhMRWwL9iyaOlbJlH76P5pbR+ZiAKGQRZUVCI83fgTqgOJXoOWtdPbCBMC6IbeQ+DDRmRhn5Ss4tMKlafgdiFrPf9ZgA/j+2Rar+6mbTkOSDAXoCJH3MjaKD1QSoY0pQn1RWYZJa2nb8+6Dsu1zxa1XbyVYlSxWuY+Wv4dKMV6RnXgqnuMcA+9jDxS6EUYkM1ik6YgeZGiI1lpbvRp3hyyi+EiOe5Xve4aYUuR2bHJtcFdi6zl3LOlMAUYYfTZQS6fbdIuVaZU0kG8alKsl0VV2dIYeyUWylXSsqLqsryOK9V+vVlii2mty4e5GFXMSWzw3TugBMRe1Wa1AGnUIgiIsHPV6qTb17AeT3RVs0LKZxXaWeaSrsOIElOPiBidWhH3LMPl5ns6MZnCbuhnKCtd0HFmL/1ih1Cu/aLBCl6M8ZjZveHlvXdKrhLsukBZ6DIp5pJHPMik7zq6MdVCdMZmc1R5dJVhvUJ1A2uBMjRAUvQshpEOMsZLWFQtbzGwD95leEXWsFL7fPSg60zXMCOqFMJXF7sS7v8alkUPDLVkHpCUl0WGbf15Dvue6Vo/NTMKQ2RTCqFXYOOdzofCVuShYKxfwAetqjXLcAmSL2HtE6yVULvSce+5VyXw+1UCVGBo1UBC/ms1o7Co1jVZj/NF+xsY5td6hiUTgbWXgpxvuQxRSwRP6jp5R0UafyHDeiPDVYqtPWEasDZF51mw8jWskj1ajEUN31Xj2z5TdC3DtY56gYnKxQiQLGQlGlcW4ngNwFOHhegxzfZzUq22X6/Dk8jvYUF0LPgGZtyXFgJmC3yqG4hYKAnW1bnfX/3qkFtEEJyZ+cSNly4XJaWcaR/ogJK8dikEcBhHHoj27JhsaVuOh/7nN73/Mf5OWGHAUtnxFhYbySzqq8eUFMg9R8ij6PYUp74+JlglDLbMnt7CyrTvqKpbsEWz1Z6rRY8hw+eY/tUxs1UkRLJ1aeYJa7FoB2Gbh71nutp+/uE7bB1pNExkopkUrHTFVlCLaBxlYutUtPq5DDtb0eu7SrGOK9+x5e2UDJ/VdeupnHyg6Vf5ngxdtzKbDkivS0qvhMhCbi9QYkWma1htdOq+CauzNZcc0a28X4nLeAObNdItxE9eMbKjw6qvDscy/Uhz6uGfExBuIhuqfI/NjNsSujkFLqaLtZ1LWVdGs+FtvX65r+FES6PL5ZHwDVuBrUzMNx3AaenKDGukF+02ZumwHlOo/6gnD5pS9AZtpBbfwTJXTS/IOSK2ePK1q74Ml5eDb7sIiJRk+BCJWszM968iCMRb81wO5q0uA5u2JM23sOpNQMTAZowVKt5Kd7DUXi2MGtkOXjIMiae9JQsjzvUi8nD74B1Bdddv4y2mGAyap4mVy6D5vQyN4JH7nAiH2QqlD8KUF0HzCisQVrxOMd7L0ApAl2R1jc+Y482shWJu8CbFyIwRNabDaq4XvhcRrDboToqX+WtzjRczNpuQX4RbF3EgM/9TCWK54AsZTlWdOb7tWXWvVyHFwkK8zhNH6qNBpxJzvkz299lK3kvxgiyXoTQ+OzQuxGtYqroRlikXB9MuSiNz7epLqM6lEW9XBk4+U+MvF6LpPOtfm7fFTOFMFffTiacywx2y4difdOBUgtCI3m0haUOrCtIroyTm6f585jnUuga2tDaeyEqaSiO27Kp107PONKhdE4v7qrUw2900f7hKmteOcTf2o0g5RlY9fbirI0m5vJWIJieLPKf69zR9pHLyAqyurbHJyk01ymkSWmss3XfSme/kLWnyzj5ktZS1W3DVzewV8LYGixyKWO2JKrrexmCD6VVn2CrMHGGJ41byia7RqXgfl1avjSxkoaiVPQ7EGA7Ch7vh3cLmii/e6F39ha45bX0NasQZdaCqnvaNud/8WoYHXcpauXCl+bBle8d1URu5QTV5HP2+984dBxo9RjftebFfA40973tgoLUoD29djEu4fM/X3Oug3HlnqjgmqLpG6ALmVG5RbVYFRFcUdWCTt3qLo6F48ocXbTLJb14lWI+dLExmyg75wM11UHNWelR2fLiJzXehGDGUN1ifkE2ltlEQcFTe3C0UBQdsy5spwe4XOb0XfS4mhk24piv1q1cYBhVnel+qThHX3lvVmq1ht8CDzVt/2LVr6qFLyxh3uHqNtPUxl7Stv4+vxdRPSa5WYdSkZ1J+v3GQ4M7xdLpYBu+NV00OjUGIU5Pixlf7X5dQuSZOIEmEOKdIeDv8E7LmXpKGIAXL7mmJMqeE+QlT17a5zaChEdUmEXIlmZ93ZLESFuK0IWAaP0h17t9Nmt6mKsA6LDJ+orr7vhewpDrzlyalMFUWQt/pMDZ42HJ8bo69ONocdQmV5ncSI5qk8cC3qDAdlDXwrmny4DsGykRRu7NZE6oJ+V77ZriM2cexltKXhhY5hDeG4ovPvmHTzHTVt85n/ru1wnvsh/Jsn956M4400VU0TLv56Ddjr9OMzRu2VvXbexIdXMVoW79GVp/R5YSV78TAf4sMbz2Pw56jZcHyoIFpIkoe72a3+pF8llKbxHojdlb4bgsuoY3ZnykBWqYysJ+C/YuvTg9DjKOG6AXCAWsds5bjeXBmsbXVkrUZVoxDjhia/tYM+Jjhn4pjQ4aHk0mn1uY41tdb7YTZxrcQuxgZO31ZhDiM4zEKo3h1NJxN79KrAoRAYVDLcdW+k8vzi2/vL9DAfF83NA8eZOIVW0mv02qNFERvd+6u89HHkLg75lu4RvwsVFEVvt03pViWfoOstr6bGJ9krW5JD4XqO6C2DbtKeuVZCt8gQJQ0uEK1wVpKjrjmWADWMWHuy+H6gqGeh+8TdMUo396KAVzcYtdJD9iAuGvIRakky9K+Wd937nNUYVRkUoAguxRHCfAHG5DUuApeSsTMQAxjUqKogh98t7627usDvkFe+3rs46Nr8cF2QHaS5cowUei6rtpJjjnn3ogYh09fasMdQ1CcoBdqPtmkGIJvToy2L3L3IJr77bDLMGmnbqB6YwKKGbDHIH1actpKHH4qQRxl4DrYij3/19SnmMgIeRJGQFA6V5tJ7fFe7wz9HJTgBxsng4qDw9g7rJ5/pKhgNoNH+4Au7nt3/RS+dhArf7bNVHy7N6Nujf21jhFg4gJLP6k63M07a+vh0/37WWd1yyq2GDz5qLRYm2FBgUpX79GiRFL1Ji38Ei5lZ7GrDJQHQY9a4JFgJJwk8zSxNdj+rZ3oFSP3ns2ijIGbRyc3aF7izBb7kaNPM6IsfPjzp/BYJqGcU3wVueDErZXJ1xabJAusQkPi9T9tI8y/8CwlC8hb7kZIxTgzV9zML5U/65aWAc2ufBgfkhDabzxLif1DVXFY5tUUK1RXtY2uW1qTB6duLpOeO8DNgDFWJh+foWqqvdfMXV90eNzwSnObsuvWZCCwUbg/DCJwW6+9M2NG7uMHiFUO5LdeYCmyixl1Qu4Q1Fi26xa8M0plRZYFoAp362HYrH4Kq45h8dL3BqqUk6dnO/hYXe82YB8ztKwz5XdqRbiPpJgU/W4DWNG2R8UCjLd8lg4cJW2oChprF6huqzgg8Amsup+0wJe8P0CEkVXwB7CEHktElzSD5/L6tN88Lj5uxV7oUir9MTvRkyNWBbTy9MiiqwfYfPjow3rJtZ7d5E9n8VKMw0Osyj2u+e7RTe36zB8e2JjPJ10lPXFLB0ayAKno+Vw3p/gDjwAishwYxSvF4GEQE58KFvLfeZiaZ12A5weD57/8fLfNxeUmI7+Q2///8T9KbL5TCTXCgQAAAABJRU5ErkJggg=="/>
          <p:cNvSpPr>
            <a:spLocks noChangeAspect="1" noChangeArrowheads="1"/>
          </p:cNvSpPr>
          <p:nvPr/>
        </p:nvSpPr>
        <p:spPr bwMode="auto">
          <a:xfrm>
            <a:off x="155575" y="-669925"/>
            <a:ext cx="1428750"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7"/>
          <a:stretch>
            <a:fillRect/>
          </a:stretch>
        </p:blipFill>
        <p:spPr>
          <a:xfrm>
            <a:off x="2460032" y="1569323"/>
            <a:ext cx="859856" cy="842659"/>
          </a:xfrm>
          <a:prstGeom prst="rect">
            <a:avLst/>
          </a:prstGeom>
        </p:spPr>
      </p:pic>
      <p:pic>
        <p:nvPicPr>
          <p:cNvPr id="5" name="Picture 4"/>
          <p:cNvPicPr>
            <a:picLocks noChangeAspect="1"/>
          </p:cNvPicPr>
          <p:nvPr/>
        </p:nvPicPr>
        <p:blipFill>
          <a:blip r:embed="rId8"/>
          <a:stretch>
            <a:fillRect/>
          </a:stretch>
        </p:blipFill>
        <p:spPr>
          <a:xfrm>
            <a:off x="4081772" y="639555"/>
            <a:ext cx="877282" cy="877282"/>
          </a:xfrm>
          <a:prstGeom prst="rect">
            <a:avLst/>
          </a:prstGeom>
        </p:spPr>
      </p:pic>
      <p:pic>
        <p:nvPicPr>
          <p:cNvPr id="7" name="Picture 6"/>
          <p:cNvPicPr>
            <a:picLocks noChangeAspect="1"/>
          </p:cNvPicPr>
          <p:nvPr/>
        </p:nvPicPr>
        <p:blipFill>
          <a:blip r:embed="rId9"/>
          <a:stretch>
            <a:fillRect/>
          </a:stretch>
        </p:blipFill>
        <p:spPr>
          <a:xfrm>
            <a:off x="2516943" y="2458030"/>
            <a:ext cx="746034" cy="742718"/>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7612" y="3339466"/>
            <a:ext cx="1350926" cy="709236"/>
          </a:xfrm>
          <a:prstGeom prst="rect">
            <a:avLst/>
          </a:prstGeom>
        </p:spPr>
      </p:pic>
    </p:spTree>
    <p:extLst>
      <p:ext uri="{BB962C8B-B14F-4D97-AF65-F5344CB8AC3E}">
        <p14:creationId xmlns:p14="http://schemas.microsoft.com/office/powerpoint/2010/main" val="216983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Google Shape;124;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 name="Google Shape;94;p18"/>
          <p:cNvSpPr txBox="1">
            <a:spLocks noGrp="1"/>
          </p:cNvSpPr>
          <p:nvPr>
            <p:ph type="title"/>
          </p:nvPr>
        </p:nvSpPr>
        <p:spPr>
          <a:xfrm>
            <a:off x="457200" y="401682"/>
            <a:ext cx="5511300" cy="857400"/>
          </a:xfrm>
          <a:prstGeom prst="rect">
            <a:avLst/>
          </a:prstGeom>
        </p:spPr>
        <p:txBody>
          <a:bodyPr spcFirstLastPara="1" wrap="square" lIns="91425" tIns="91425" rIns="91425" bIns="91425" anchor="b" anchorCtr="0">
            <a:noAutofit/>
          </a:bodyPr>
          <a:lstStyle/>
          <a:p>
            <a:pPr lvl="0"/>
            <a:r>
              <a:rPr lang="en" dirty="0"/>
              <a:t>Requirements</a:t>
            </a:r>
            <a:endParaRPr dirty="0"/>
          </a:p>
        </p:txBody>
      </p:sp>
      <p:sp>
        <p:nvSpPr>
          <p:cNvPr id="12" name="Google Shape;67;p14"/>
          <p:cNvSpPr txBox="1">
            <a:spLocks noGrp="1"/>
          </p:cNvSpPr>
          <p:nvPr>
            <p:ph type="body" idx="1"/>
          </p:nvPr>
        </p:nvSpPr>
        <p:spPr>
          <a:xfrm>
            <a:off x="457199" y="1297425"/>
            <a:ext cx="5450219" cy="3485084"/>
          </a:xfrm>
          <a:prstGeom prst="rect">
            <a:avLst/>
          </a:prstGeom>
        </p:spPr>
        <p:txBody>
          <a:bodyPr spcFirstLastPara="1" wrap="square" lIns="91425" tIns="91425" rIns="91425" bIns="91425" anchor="t" anchorCtr="0">
            <a:noAutofit/>
          </a:bodyPr>
          <a:lstStyle/>
          <a:p>
            <a:pPr>
              <a:buFont typeface="+mj-lt"/>
              <a:buAutoNum type="arabicPeriod" startAt="5"/>
            </a:pPr>
            <a:r>
              <a:rPr lang="en-US" dirty="0" smtClean="0"/>
              <a:t>Review </a:t>
            </a:r>
            <a:r>
              <a:rPr lang="en-US" dirty="0"/>
              <a:t>the following </a:t>
            </a:r>
            <a:r>
              <a:rPr lang="en-US" dirty="0" err="1"/>
              <a:t>postpress</a:t>
            </a:r>
            <a:r>
              <a:rPr lang="en-US" dirty="0"/>
              <a:t> operations with your counselor:</a:t>
            </a:r>
          </a:p>
          <a:p>
            <a:pPr lvl="1">
              <a:buFont typeface="+mj-lt"/>
              <a:buAutoNum type="alphaLcPeriod"/>
            </a:pPr>
            <a:r>
              <a:rPr lang="en-US" dirty="0"/>
              <a:t>Discuss the finishing operations of padding, drilling, cutting, and trimming.</a:t>
            </a:r>
          </a:p>
          <a:p>
            <a:pPr lvl="1">
              <a:buFont typeface="+mj-lt"/>
              <a:buAutoNum type="alphaLcPeriod"/>
            </a:pPr>
            <a:r>
              <a:rPr lang="en-US" dirty="0"/>
              <a:t>Collect, describe, or identify examples of the following types of binding: perfect, spiral, plastic comb, saddle stitched, and case.</a:t>
            </a:r>
          </a:p>
          <a:p>
            <a:pPr>
              <a:buFont typeface="+mj-lt"/>
              <a:buAutoNum type="arabicPeriod" startAt="5"/>
            </a:pPr>
            <a:r>
              <a:rPr lang="en-US" dirty="0"/>
              <a:t>Do ONE of the following,  then describe the highlights of your visit:</a:t>
            </a:r>
          </a:p>
          <a:p>
            <a:pPr lvl="1">
              <a:buFont typeface="+mj-lt"/>
              <a:buAutoNum type="alphaLcPeriod"/>
            </a:pPr>
            <a:r>
              <a:rPr lang="en-US" dirty="0"/>
              <a:t>Visit a newspaper printing plant: Follow a story from the editor to the press.</a:t>
            </a:r>
          </a:p>
          <a:p>
            <a:pPr lvl="1">
              <a:buFont typeface="+mj-lt"/>
              <a:buAutoNum type="alphaLcPeriod"/>
            </a:pPr>
            <a:r>
              <a:rPr lang="en-US" dirty="0"/>
              <a:t>Visit a retail, commercial, or in-plant printing facility: Follow a project  from beginning to end.</a:t>
            </a:r>
          </a:p>
          <a:p>
            <a:pPr lvl="1">
              <a:buFont typeface="+mj-lt"/>
              <a:buAutoNum type="alphaLcPeriod"/>
            </a:pPr>
            <a:r>
              <a:rPr lang="en-US" dirty="0"/>
              <a:t>Visit a school's graphic arts program: Find out what courses are available and what the prerequisites are.</a:t>
            </a:r>
          </a:p>
          <a:p>
            <a:pPr lvl="1">
              <a:buFont typeface="+mj-lt"/>
              <a:buAutoNum type="alphaLcPeriod"/>
            </a:pPr>
            <a:r>
              <a:rPr lang="en-US" dirty="0"/>
              <a:t>Visit three websites (with your parent's permission)  that belong to graphic arts professional organizations and/or printing-related companies (suppliers, manufacturers, printers): With permission from your parent or counselor, print out or download  product or service information from two of the sites</a:t>
            </a:r>
            <a:r>
              <a:rPr lang="en-US" dirty="0" smtClean="0"/>
              <a:t>.</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018" y="434575"/>
            <a:ext cx="914400" cy="9334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7" name="Google Shape;107;p1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p>
        </p:txBody>
      </p:sp>
      <p:sp>
        <p:nvSpPr>
          <p:cNvPr id="9" name="Google Shape;88;p17"/>
          <p:cNvSpPr txBox="1">
            <a:spLocks/>
          </p:cNvSpPr>
          <p:nvPr/>
        </p:nvSpPr>
        <p:spPr>
          <a:xfrm>
            <a:off x="2483350" y="836125"/>
            <a:ext cx="4177200" cy="347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400" dirty="0" smtClean="0">
                <a:solidFill>
                  <a:schemeClr val="bg1"/>
                </a:solidFill>
                <a:effectLst>
                  <a:outerShdw blurRad="38100" dist="38100" dir="2700000" algn="tl">
                    <a:srgbClr val="000000">
                      <a:alpha val="43137"/>
                    </a:srgbClr>
                  </a:outerShdw>
                </a:effectLst>
                <a:latin typeface="Lato Light" panose="020B0604020202020204" charset="0"/>
              </a:rPr>
              <a:t>Requirement 7</a:t>
            </a:r>
          </a:p>
          <a:p>
            <a:r>
              <a:rPr lang="en-US" dirty="0">
                <a:solidFill>
                  <a:schemeClr val="bg1"/>
                </a:solidFill>
                <a:latin typeface="Lato Light" panose="020B0604020202020204" charset="0"/>
              </a:rPr>
              <a:t>Find out about three career opportunities in graphic arts. Pick one and find out the education, training, and experience required for this profession. Discuss this with your counselor, and explain why this profession might interest you.</a:t>
            </a:r>
          </a:p>
          <a:p>
            <a:pPr algn="ctr">
              <a:spcBef>
                <a:spcPts val="600"/>
              </a:spcBef>
            </a:pPr>
            <a:endParaRPr lang="en-US" dirty="0"/>
          </a:p>
        </p:txBody>
      </p:sp>
    </p:spTree>
    <p:extLst>
      <p:ext uri="{BB962C8B-B14F-4D97-AF65-F5344CB8AC3E}">
        <p14:creationId xmlns:p14="http://schemas.microsoft.com/office/powerpoint/2010/main" val="3164409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7" name="Google Shape;65;p14"/>
          <p:cNvSpPr txBox="1">
            <a:spLocks/>
          </p:cNvSpPr>
          <p:nvPr/>
        </p:nvSpPr>
        <p:spPr>
          <a:xfrm>
            <a:off x="457199" y="131968"/>
            <a:ext cx="5511300" cy="6508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r>
              <a:rPr lang="en-US" sz="3600" dirty="0" smtClean="0"/>
              <a:t>Requirement 7</a:t>
            </a:r>
            <a:endParaRPr lang="en-US" sz="3600" dirty="0"/>
          </a:p>
        </p:txBody>
      </p:sp>
      <p:sp>
        <p:nvSpPr>
          <p:cNvPr id="8" name="Google Shape;67;p14"/>
          <p:cNvSpPr txBox="1">
            <a:spLocks/>
          </p:cNvSpPr>
          <p:nvPr/>
        </p:nvSpPr>
        <p:spPr>
          <a:xfrm>
            <a:off x="457199" y="828880"/>
            <a:ext cx="5450219" cy="39996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r>
              <a:rPr lang="en-US" b="1" dirty="0" smtClean="0"/>
              <a:t>Graphic </a:t>
            </a:r>
            <a:r>
              <a:rPr lang="en-US" b="1" dirty="0"/>
              <a:t>Designer Career, Salary and Education Information</a:t>
            </a:r>
          </a:p>
          <a:p>
            <a:endParaRPr lang="en-US" sz="1200" dirty="0" smtClean="0"/>
          </a:p>
          <a:p>
            <a:r>
              <a:rPr lang="en-US" sz="1200" dirty="0" smtClean="0"/>
              <a:t>What </a:t>
            </a:r>
            <a:r>
              <a:rPr lang="en-US" sz="1200" dirty="0"/>
              <a:t>They Do: Graphic designers create visual concepts, using computer software or by hand, to communicate ideas that inspire, inform, and captivate consumers.</a:t>
            </a:r>
          </a:p>
          <a:p>
            <a:endParaRPr lang="en-US" sz="1200" dirty="0" smtClean="0"/>
          </a:p>
          <a:p>
            <a:r>
              <a:rPr lang="en-US" sz="1200" dirty="0" smtClean="0"/>
              <a:t>Work </a:t>
            </a:r>
            <a:r>
              <a:rPr lang="en-US" sz="1200" dirty="0"/>
              <a:t>Environment: Many of these workers are employed in specialized design services, publishing, or advertising, public relations, and related services industries.</a:t>
            </a:r>
          </a:p>
          <a:p>
            <a:endParaRPr lang="en-US" sz="1200" dirty="0" smtClean="0"/>
          </a:p>
          <a:p>
            <a:r>
              <a:rPr lang="en-US" sz="1200" dirty="0" smtClean="0"/>
              <a:t>How </a:t>
            </a:r>
            <a:r>
              <a:rPr lang="en-US" sz="1200" dirty="0"/>
              <a:t>to Become One: Graphic designers usually need a bachelor’s degree in graphic design or a related field. Candidates for graphic design positions should have a portfolio that demonstrates their creativity and originality.</a:t>
            </a:r>
          </a:p>
          <a:p>
            <a:endParaRPr lang="en-US" sz="1200" dirty="0" smtClean="0"/>
          </a:p>
          <a:p>
            <a:r>
              <a:rPr lang="en-US" sz="1200" dirty="0" smtClean="0"/>
              <a:t>Salary</a:t>
            </a:r>
            <a:r>
              <a:rPr lang="en-US" sz="1200" dirty="0"/>
              <a:t>: The median annual wage for graphic </a:t>
            </a:r>
            <a:r>
              <a:rPr lang="en-US" sz="1200" dirty="0" smtClean="0"/>
              <a:t>designers in 2020 </a:t>
            </a:r>
            <a:r>
              <a:rPr lang="en-US" sz="1200" dirty="0"/>
              <a:t>is $50,370.</a:t>
            </a:r>
          </a:p>
          <a:p>
            <a:endParaRPr lang="en-US" sz="1200" dirty="0" smtClean="0"/>
          </a:p>
          <a:p>
            <a:r>
              <a:rPr lang="en-US" sz="1200" dirty="0" smtClean="0"/>
              <a:t>Job </a:t>
            </a:r>
            <a:r>
              <a:rPr lang="en-US" sz="1200" dirty="0"/>
              <a:t>Outlook: Employment of graphic designers is projected to grow 3 percent over the next ten years, slower than the average for all occupations. Graphic designers are expected to face strong competition for available positions.</a:t>
            </a:r>
          </a:p>
          <a:p>
            <a:pPr marL="0" indent="0"/>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7" name="Google Shape;65;p14"/>
          <p:cNvSpPr txBox="1">
            <a:spLocks/>
          </p:cNvSpPr>
          <p:nvPr/>
        </p:nvSpPr>
        <p:spPr>
          <a:xfrm>
            <a:off x="457199" y="131968"/>
            <a:ext cx="5511300" cy="6508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r>
              <a:rPr lang="en-US" sz="3600" dirty="0" smtClean="0"/>
              <a:t>Requirement 7</a:t>
            </a:r>
            <a:endParaRPr lang="en-US" sz="3600" dirty="0"/>
          </a:p>
        </p:txBody>
      </p:sp>
      <p:sp>
        <p:nvSpPr>
          <p:cNvPr id="8" name="Google Shape;67;p14"/>
          <p:cNvSpPr txBox="1">
            <a:spLocks/>
          </p:cNvSpPr>
          <p:nvPr/>
        </p:nvSpPr>
        <p:spPr>
          <a:xfrm>
            <a:off x="457199" y="684156"/>
            <a:ext cx="5450219" cy="4144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r>
              <a:rPr lang="en-US" b="1" dirty="0">
                <a:solidFill>
                  <a:schemeClr val="bg1">
                    <a:lumMod val="50000"/>
                  </a:schemeClr>
                </a:solidFill>
              </a:rPr>
              <a:t>Career Opportunities in Graphic Arts</a:t>
            </a:r>
          </a:p>
          <a:p>
            <a:pPr marL="0" lvl="0" indent="0" eaLnBrk="0" fontAlgn="base" hangingPunct="0">
              <a:spcBef>
                <a:spcPct val="0"/>
              </a:spcBef>
              <a:spcAft>
                <a:spcPct val="0"/>
              </a:spcAft>
              <a:buClrTx/>
              <a:buSzTx/>
            </a:pPr>
            <a:endParaRPr lang="en-US" altLang="en-US" sz="1200" b="1" dirty="0" smtClean="0">
              <a:solidFill>
                <a:schemeClr val="bg1">
                  <a:lumMod val="50000"/>
                </a:schemeClr>
              </a:solidFill>
              <a:latin typeface="Arial" panose="020B0604020202020204" pitchFamily="34" charset="0"/>
            </a:endParaRPr>
          </a:p>
          <a:p>
            <a:pPr marL="0" lvl="0" indent="0" eaLnBrk="0" fontAlgn="base" hangingPunct="0">
              <a:spcBef>
                <a:spcPct val="0"/>
              </a:spcBef>
              <a:spcAft>
                <a:spcPct val="0"/>
              </a:spcAft>
              <a:buClrTx/>
              <a:buSzTx/>
            </a:pPr>
            <a:r>
              <a:rPr lang="en-US" altLang="en-US" sz="1200" b="1" dirty="0" smtClean="0">
                <a:solidFill>
                  <a:schemeClr val="bg1">
                    <a:lumMod val="50000"/>
                  </a:schemeClr>
                </a:solidFill>
                <a:latin typeface="Arial" panose="020B0604020202020204" pitchFamily="34" charset="0"/>
              </a:rPr>
              <a:t>Graphic </a:t>
            </a:r>
            <a:r>
              <a:rPr lang="en-US" altLang="en-US" sz="1200" b="1" dirty="0">
                <a:solidFill>
                  <a:schemeClr val="bg1">
                    <a:lumMod val="50000"/>
                  </a:schemeClr>
                </a:solidFill>
                <a:latin typeface="Arial" panose="020B0604020202020204" pitchFamily="34" charset="0"/>
              </a:rPr>
              <a:t>Designer</a:t>
            </a:r>
            <a:endParaRPr lang="en-US" altLang="en-US" sz="1200" dirty="0">
              <a:solidFill>
                <a:schemeClr val="bg1">
                  <a:lumMod val="50000"/>
                </a:schemeClr>
              </a:solidFill>
              <a:latin typeface="Arial" panose="020B0604020202020204" pitchFamily="34" charset="0"/>
            </a:endParaRPr>
          </a:p>
          <a:p>
            <a:pPr marL="0" lvl="0" indent="0" eaLnBrk="0" fontAlgn="base" hangingPunct="0">
              <a:spcBef>
                <a:spcPct val="0"/>
              </a:spcBef>
              <a:spcAft>
                <a:spcPct val="0"/>
              </a:spcAft>
              <a:buClrTx/>
              <a:buSzTx/>
            </a:pPr>
            <a:r>
              <a:rPr lang="en-US" altLang="en-US" sz="1200" dirty="0">
                <a:solidFill>
                  <a:schemeClr val="bg1">
                    <a:lumMod val="50000"/>
                  </a:schemeClr>
                </a:solidFill>
                <a:latin typeface="Arial" panose="020B0604020202020204" pitchFamily="34" charset="0"/>
              </a:rPr>
              <a:t>The designer plans the piece to be printed and establishes the theme and style of the printed piece. Materials are created utilizing computerized design tools and programs. Designers should have a natural artistic talent as well as an eye for detail and color.</a:t>
            </a:r>
          </a:p>
          <a:p>
            <a:pPr marL="0" indent="0"/>
            <a:endParaRPr lang="en-US" sz="1200" b="1" dirty="0" smtClean="0">
              <a:solidFill>
                <a:schemeClr val="bg1">
                  <a:lumMod val="50000"/>
                </a:schemeClr>
              </a:solidFill>
            </a:endParaRPr>
          </a:p>
          <a:p>
            <a:pPr marL="0" indent="0"/>
            <a:r>
              <a:rPr lang="en-US" sz="1200" b="1" dirty="0" smtClean="0">
                <a:solidFill>
                  <a:schemeClr val="bg1">
                    <a:lumMod val="50000"/>
                  </a:schemeClr>
                </a:solidFill>
              </a:rPr>
              <a:t>Photographer/Videographer</a:t>
            </a:r>
            <a:endParaRPr lang="en-US" sz="1200" dirty="0">
              <a:solidFill>
                <a:schemeClr val="bg1">
                  <a:lumMod val="50000"/>
                </a:schemeClr>
              </a:solidFill>
            </a:endParaRPr>
          </a:p>
          <a:p>
            <a:pPr marL="0" indent="0"/>
            <a:r>
              <a:rPr lang="en-US" sz="1200" dirty="0">
                <a:solidFill>
                  <a:schemeClr val="bg1">
                    <a:lumMod val="50000"/>
                  </a:schemeClr>
                </a:solidFill>
              </a:rPr>
              <a:t>The photographer produces the image</a:t>
            </a:r>
            <a:r>
              <a:rPr lang="en-US" sz="1200" dirty="0"/>
              <a:t>s required for a variety of reproduction including websites, catalogs, brochures, billboards, books and advertising materials. Both static and moving video imaging are part of this position. Photographers must have proven creative talent, as well as the ability to get along with others during a photo shoot. Due to the use of digital cameras, photographers must be familiar with digital and computer technologies</a:t>
            </a:r>
            <a:r>
              <a:rPr lang="en-US" sz="1200" dirty="0" smtClean="0"/>
              <a:t>.</a:t>
            </a:r>
          </a:p>
          <a:p>
            <a:pPr marL="0" indent="0"/>
            <a:endParaRPr lang="en-US" sz="1200" dirty="0"/>
          </a:p>
          <a:p>
            <a:pPr marL="0" lvl="0" indent="0" eaLnBrk="0" fontAlgn="base" hangingPunct="0">
              <a:spcBef>
                <a:spcPct val="0"/>
              </a:spcBef>
              <a:spcAft>
                <a:spcPct val="0"/>
              </a:spcAft>
              <a:buClrTx/>
              <a:buSzTx/>
            </a:pPr>
            <a:r>
              <a:rPr lang="en-US" altLang="en-US" sz="1200" b="1" dirty="0">
                <a:solidFill>
                  <a:schemeClr val="bg1">
                    <a:lumMod val="50000"/>
                  </a:schemeClr>
                </a:solidFill>
                <a:latin typeface="Arial" panose="020B0604020202020204" pitchFamily="34" charset="0"/>
              </a:rPr>
              <a:t>Illustrator</a:t>
            </a:r>
            <a:endParaRPr lang="en-US" altLang="en-US" sz="1200" dirty="0">
              <a:solidFill>
                <a:schemeClr val="bg1">
                  <a:lumMod val="50000"/>
                </a:schemeClr>
              </a:solidFill>
              <a:latin typeface="Arial" panose="020B0604020202020204" pitchFamily="34" charset="0"/>
            </a:endParaRPr>
          </a:p>
          <a:p>
            <a:pPr marL="0" lvl="0" indent="0" eaLnBrk="0" fontAlgn="base" hangingPunct="0">
              <a:spcBef>
                <a:spcPct val="0"/>
              </a:spcBef>
              <a:spcAft>
                <a:spcPct val="0"/>
              </a:spcAft>
              <a:buClrTx/>
              <a:buSzTx/>
            </a:pPr>
            <a:r>
              <a:rPr lang="en-US" altLang="en-US" sz="1200" dirty="0">
                <a:solidFill>
                  <a:schemeClr val="bg1">
                    <a:lumMod val="50000"/>
                  </a:schemeClr>
                </a:solidFill>
                <a:latin typeface="Arial" panose="020B0604020202020204" pitchFamily="34" charset="0"/>
              </a:rPr>
              <a:t>The illustrator creates illustrations, drawings, charts, graphs, or full-color artwork to complement the written word. Most illustrations are now created using computerized software programs. However, an illustrator must still have precise artistic talent as well as a knowledge of composition and proper use of the tools of the craft</a:t>
            </a:r>
            <a:r>
              <a:rPr lang="en-US" altLang="en-US" sz="1200" dirty="0" smtClean="0">
                <a:solidFill>
                  <a:schemeClr val="bg1">
                    <a:lumMod val="50000"/>
                  </a:schemeClr>
                </a:solidFill>
                <a:latin typeface="Arial" panose="020B0604020202020204" pitchFamily="34" charset="0"/>
              </a:rPr>
              <a:t>.</a:t>
            </a:r>
            <a:endParaRPr lang="en-US" altLang="en-US" sz="1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301402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7" name="Google Shape;65;p14"/>
          <p:cNvSpPr txBox="1">
            <a:spLocks/>
          </p:cNvSpPr>
          <p:nvPr/>
        </p:nvSpPr>
        <p:spPr>
          <a:xfrm>
            <a:off x="457199" y="131968"/>
            <a:ext cx="5511300" cy="6508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r>
              <a:rPr lang="en-US" sz="3600" dirty="0" smtClean="0"/>
              <a:t>Requirement 7</a:t>
            </a:r>
            <a:endParaRPr lang="en-US" sz="3600" dirty="0"/>
          </a:p>
        </p:txBody>
      </p:sp>
      <p:sp>
        <p:nvSpPr>
          <p:cNvPr id="8" name="Google Shape;67;p14"/>
          <p:cNvSpPr txBox="1">
            <a:spLocks/>
          </p:cNvSpPr>
          <p:nvPr/>
        </p:nvSpPr>
        <p:spPr>
          <a:xfrm>
            <a:off x="457199" y="697312"/>
            <a:ext cx="5450219" cy="43699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r>
              <a:rPr lang="en-US" b="1" dirty="0">
                <a:solidFill>
                  <a:schemeClr val="bg1">
                    <a:lumMod val="50000"/>
                  </a:schemeClr>
                </a:solidFill>
              </a:rPr>
              <a:t>Career Opportunities in Graphic Arts</a:t>
            </a:r>
          </a:p>
          <a:p>
            <a:pPr marL="0" lvl="0" indent="0" eaLnBrk="0" fontAlgn="base" hangingPunct="0">
              <a:spcBef>
                <a:spcPct val="0"/>
              </a:spcBef>
              <a:spcAft>
                <a:spcPct val="0"/>
              </a:spcAft>
              <a:buClrTx/>
              <a:buSzTx/>
            </a:pPr>
            <a:endParaRPr lang="en-US" altLang="en-US" sz="1200" b="1" dirty="0" smtClean="0">
              <a:solidFill>
                <a:schemeClr val="bg1">
                  <a:lumMod val="50000"/>
                </a:schemeClr>
              </a:solidFill>
              <a:latin typeface="Arial" panose="020B0604020202020204" pitchFamily="34" charset="0"/>
            </a:endParaRPr>
          </a:p>
          <a:p>
            <a:pPr marL="0" lvl="0" indent="0" eaLnBrk="0" fontAlgn="base" hangingPunct="0">
              <a:spcBef>
                <a:spcPct val="0"/>
              </a:spcBef>
              <a:spcAft>
                <a:spcPct val="0"/>
              </a:spcAft>
              <a:buClrTx/>
              <a:buSzTx/>
            </a:pPr>
            <a:r>
              <a:rPr lang="en-US" altLang="en-US" sz="1200" b="1" dirty="0" smtClean="0">
                <a:solidFill>
                  <a:schemeClr val="bg1">
                    <a:lumMod val="50000"/>
                  </a:schemeClr>
                </a:solidFill>
                <a:latin typeface="Arial" panose="020B0604020202020204" pitchFamily="34" charset="0"/>
              </a:rPr>
              <a:t>Page-layout </a:t>
            </a:r>
            <a:r>
              <a:rPr lang="en-US" altLang="en-US" sz="1200" b="1" dirty="0">
                <a:solidFill>
                  <a:schemeClr val="bg1">
                    <a:lumMod val="50000"/>
                  </a:schemeClr>
                </a:solidFill>
                <a:latin typeface="Arial" panose="020B0604020202020204" pitchFamily="34" charset="0"/>
              </a:rPr>
              <a:t>Artist</a:t>
            </a:r>
            <a:endParaRPr lang="en-US" altLang="en-US" sz="1200" dirty="0">
              <a:solidFill>
                <a:schemeClr val="bg1">
                  <a:lumMod val="50000"/>
                </a:schemeClr>
              </a:solidFill>
              <a:latin typeface="Arial" panose="020B0604020202020204" pitchFamily="34" charset="0"/>
            </a:endParaRPr>
          </a:p>
          <a:p>
            <a:pPr marL="0" lvl="0" indent="0" eaLnBrk="0" fontAlgn="base" hangingPunct="0">
              <a:spcBef>
                <a:spcPct val="0"/>
              </a:spcBef>
              <a:spcAft>
                <a:spcPct val="0"/>
              </a:spcAft>
              <a:buClrTx/>
              <a:buSzTx/>
            </a:pPr>
            <a:r>
              <a:rPr lang="en-US" altLang="en-US" sz="1200" dirty="0">
                <a:solidFill>
                  <a:schemeClr val="bg1">
                    <a:lumMod val="50000"/>
                  </a:schemeClr>
                </a:solidFill>
                <a:latin typeface="Arial" panose="020B0604020202020204" pitchFamily="34" charset="0"/>
              </a:rPr>
              <a:t>The page-layout artist uses a computer workstation to assemble the artwork and the text according to the designer’s layout. Since the artist prepares the piece for production, the job requires precision, accuracy, neatness, and the ability to follow directions. With modern software systems in use, one person often performs all the functions of the graphic designer, illustrator, and page-layout artist. Therefore, the person needs a well-rounded knowledge of computer software, in addition to having artistic ability.</a:t>
            </a:r>
          </a:p>
          <a:p>
            <a:pPr marL="0" lvl="0" indent="0" eaLnBrk="0" fontAlgn="base" hangingPunct="0">
              <a:spcBef>
                <a:spcPct val="0"/>
              </a:spcBef>
              <a:spcAft>
                <a:spcPct val="0"/>
              </a:spcAft>
              <a:buClrTx/>
              <a:buSzTx/>
            </a:pPr>
            <a:endParaRPr lang="en-US" altLang="en-US" sz="1200" b="1" dirty="0" smtClean="0">
              <a:solidFill>
                <a:schemeClr val="bg1">
                  <a:lumMod val="50000"/>
                </a:schemeClr>
              </a:solidFill>
              <a:latin typeface="Arial" panose="020B0604020202020204" pitchFamily="34" charset="0"/>
            </a:endParaRPr>
          </a:p>
          <a:p>
            <a:pPr marL="0" lvl="0" indent="0" eaLnBrk="0" fontAlgn="base" hangingPunct="0">
              <a:spcBef>
                <a:spcPct val="0"/>
              </a:spcBef>
              <a:spcAft>
                <a:spcPct val="0"/>
              </a:spcAft>
              <a:buClrTx/>
              <a:buSzTx/>
            </a:pPr>
            <a:r>
              <a:rPr lang="en-US" altLang="en-US" sz="1200" b="1" dirty="0" smtClean="0">
                <a:solidFill>
                  <a:schemeClr val="bg1">
                    <a:lumMod val="50000"/>
                  </a:schemeClr>
                </a:solidFill>
                <a:latin typeface="Arial" panose="020B0604020202020204" pitchFamily="34" charset="0"/>
              </a:rPr>
              <a:t>Social </a:t>
            </a:r>
            <a:r>
              <a:rPr lang="en-US" altLang="en-US" sz="1200" b="1" dirty="0">
                <a:solidFill>
                  <a:schemeClr val="bg1">
                    <a:lumMod val="50000"/>
                  </a:schemeClr>
                </a:solidFill>
                <a:latin typeface="Arial" panose="020B0604020202020204" pitchFamily="34" charset="0"/>
              </a:rPr>
              <a:t>Media/Web Specialist</a:t>
            </a:r>
            <a:endParaRPr lang="en-US" altLang="en-US" sz="1200" dirty="0">
              <a:solidFill>
                <a:schemeClr val="bg1">
                  <a:lumMod val="50000"/>
                </a:schemeClr>
              </a:solidFill>
              <a:latin typeface="Arial" panose="020B0604020202020204" pitchFamily="34" charset="0"/>
            </a:endParaRPr>
          </a:p>
          <a:p>
            <a:pPr marL="0" lvl="0" indent="0" eaLnBrk="0" fontAlgn="base" hangingPunct="0">
              <a:spcBef>
                <a:spcPct val="0"/>
              </a:spcBef>
              <a:spcAft>
                <a:spcPct val="0"/>
              </a:spcAft>
              <a:buClrTx/>
              <a:buSzTx/>
            </a:pPr>
            <a:r>
              <a:rPr lang="en-US" altLang="en-US" sz="1200" dirty="0">
                <a:solidFill>
                  <a:schemeClr val="bg1">
                    <a:lumMod val="50000"/>
                  </a:schemeClr>
                </a:solidFill>
                <a:latin typeface="Arial" panose="020B0604020202020204" pitchFamily="34" charset="0"/>
              </a:rPr>
              <a:t>Many projects are distributed by a variety of channels and print/mail is often coordinated with web based methods. The specialist may coordinate e-blasts, manage database files, update websites and other tasks related to electronic communications with clients.</a:t>
            </a:r>
          </a:p>
          <a:p>
            <a:pPr marL="114300" indent="0"/>
            <a:endParaRPr lang="en-US" sz="1200" dirty="0"/>
          </a:p>
        </p:txBody>
      </p:sp>
    </p:spTree>
    <p:extLst>
      <p:ext uri="{BB962C8B-B14F-4D97-AF65-F5344CB8AC3E}">
        <p14:creationId xmlns:p14="http://schemas.microsoft.com/office/powerpoint/2010/main" val="265167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Requirements</a:t>
            </a:r>
            <a:endParaRPr dirty="0"/>
          </a:p>
        </p:txBody>
      </p:sp>
      <p:sp>
        <p:nvSpPr>
          <p:cNvPr id="67" name="Google Shape;67;p14"/>
          <p:cNvSpPr txBox="1">
            <a:spLocks noGrp="1"/>
          </p:cNvSpPr>
          <p:nvPr>
            <p:ph type="body" idx="1"/>
          </p:nvPr>
        </p:nvSpPr>
        <p:spPr>
          <a:xfrm>
            <a:off x="457199" y="1297425"/>
            <a:ext cx="5450219" cy="2637900"/>
          </a:xfrm>
          <a:prstGeom prst="rect">
            <a:avLst/>
          </a:prstGeom>
        </p:spPr>
        <p:txBody>
          <a:bodyPr spcFirstLastPara="1" wrap="square" lIns="91425" tIns="91425" rIns="91425" bIns="91425" anchor="t" anchorCtr="0">
            <a:noAutofit/>
          </a:bodyPr>
          <a:lstStyle/>
          <a:p>
            <a:pPr>
              <a:buSzPct val="100000"/>
              <a:buFont typeface="+mj-lt"/>
              <a:buAutoNum type="arabicPeriod" startAt="7"/>
            </a:pPr>
            <a:r>
              <a:rPr lang="en-US" sz="1200" dirty="0" smtClean="0"/>
              <a:t>Find </a:t>
            </a:r>
            <a:r>
              <a:rPr lang="en-US" sz="1200" dirty="0"/>
              <a:t>out about three career opportunities in graphic arts. Pick one and find out the education, training, and experience required for this profession. Discuss this with your counselor, and explain why this profession might interest you.</a:t>
            </a: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018" y="434575"/>
            <a:ext cx="914400" cy="933450"/>
          </a:xfrm>
          <a:prstGeom prst="rect">
            <a:avLst/>
          </a:prstGeom>
        </p:spPr>
      </p:pic>
    </p:spTree>
    <p:extLst>
      <p:ext uri="{BB962C8B-B14F-4D97-AF65-F5344CB8AC3E}">
        <p14:creationId xmlns:p14="http://schemas.microsoft.com/office/powerpoint/2010/main" val="349516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i="0" dirty="0" smtClean="0">
                <a:effectLst>
                  <a:outerShdw blurRad="38100" dist="38100" dir="2700000" algn="tl">
                    <a:srgbClr val="000000">
                      <a:alpha val="43137"/>
                    </a:srgbClr>
                  </a:outerShdw>
                </a:effectLst>
              </a:rPr>
              <a:t>Requirement 1</a:t>
            </a:r>
          </a:p>
          <a:p>
            <a:pPr marL="0" indent="0" algn="l">
              <a:buNone/>
            </a:pPr>
            <a:r>
              <a:rPr lang="en-US" sz="1400" i="0" dirty="0"/>
              <a:t>Review with your counselor the processes for producing printed communications: offset lithography, screen printing, electronic/digital, relief, and gravure. Collect samples of three products, each one produced using a different printing process, or draw diagrams to help with your description.</a:t>
            </a:r>
          </a:p>
          <a:p>
            <a:pPr marL="0" lvl="0" indent="0" algn="ctr" rtl="0">
              <a:spcBef>
                <a:spcPts val="600"/>
              </a:spcBef>
              <a:spcAft>
                <a:spcPts val="0"/>
              </a:spcAft>
              <a:buNone/>
            </a:pPr>
            <a:endParaRPr dirty="0"/>
          </a:p>
        </p:txBody>
      </p:sp>
      <p:sp>
        <p:nvSpPr>
          <p:cNvPr id="89" name="Google Shape;89;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1</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152400" indent="0">
              <a:buNone/>
            </a:pPr>
            <a:r>
              <a:rPr lang="en-US" b="1" dirty="0"/>
              <a:t>Offset</a:t>
            </a:r>
            <a:r>
              <a:rPr lang="en-US" dirty="0"/>
              <a:t> </a:t>
            </a:r>
            <a:r>
              <a:rPr lang="en-US" b="1" dirty="0"/>
              <a:t>printing</a:t>
            </a:r>
            <a:r>
              <a:rPr lang="en-US" dirty="0"/>
              <a:t>, also called </a:t>
            </a:r>
            <a:r>
              <a:rPr lang="en-US" b="1" dirty="0"/>
              <a:t>offset lithography</a:t>
            </a:r>
            <a:r>
              <a:rPr lang="en-US" dirty="0"/>
              <a:t>, is a method of mass-production printing in which the images on metal plates are transferred (offset) to rubber blankets or rollers and then to the print media. The print media, usually paper, does not come into direct contact with the metal plates.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121" y="2000710"/>
            <a:ext cx="4152900" cy="2990850"/>
          </a:xfrm>
          <a:prstGeom prst="rect">
            <a:avLst/>
          </a:prstGeom>
        </p:spPr>
      </p:pic>
    </p:spTree>
    <p:extLst>
      <p:ext uri="{BB962C8B-B14F-4D97-AF65-F5344CB8AC3E}">
        <p14:creationId xmlns:p14="http://schemas.microsoft.com/office/powerpoint/2010/main" val="567425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1</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152400" indent="0">
              <a:buNone/>
            </a:pPr>
            <a:r>
              <a:rPr lang="en-US" b="1" dirty="0"/>
              <a:t>Screen printing </a:t>
            </a:r>
            <a:r>
              <a:rPr lang="en-US" dirty="0"/>
              <a:t>is a printing technique where a mesh is used to transfer ink onto a substrate, except in areas made impermeable to the ink by a blocking stencil.</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231" y="1763114"/>
            <a:ext cx="4721413" cy="3234773"/>
          </a:xfrm>
          <a:prstGeom prst="rect">
            <a:avLst/>
          </a:prstGeom>
        </p:spPr>
      </p:pic>
    </p:spTree>
    <p:extLst>
      <p:ext uri="{BB962C8B-B14F-4D97-AF65-F5344CB8AC3E}">
        <p14:creationId xmlns:p14="http://schemas.microsoft.com/office/powerpoint/2010/main" val="104991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164860"/>
            <a:ext cx="5511300" cy="631128"/>
          </a:xfrm>
        </p:spPr>
        <p:txBody>
          <a:bodyPr/>
          <a:lstStyle/>
          <a:p>
            <a:r>
              <a:rPr lang="en-US" sz="3600" dirty="0" smtClean="0"/>
              <a:t>Requirement 1</a:t>
            </a:r>
            <a:endParaRPr lang="en-US" sz="3600" dirty="0"/>
          </a:p>
        </p:txBody>
      </p:sp>
      <p:sp>
        <p:nvSpPr>
          <p:cNvPr id="3" name="Text Placeholder 2"/>
          <p:cNvSpPr>
            <a:spLocks noGrp="1"/>
          </p:cNvSpPr>
          <p:nvPr>
            <p:ph type="body" idx="1"/>
          </p:nvPr>
        </p:nvSpPr>
        <p:spPr>
          <a:xfrm>
            <a:off x="489775" y="861773"/>
            <a:ext cx="5384752" cy="4064002"/>
          </a:xfrm>
        </p:spPr>
        <p:txBody>
          <a:bodyPr/>
          <a:lstStyle/>
          <a:p>
            <a:pPr marL="152400" indent="0">
              <a:buNone/>
            </a:pPr>
            <a:r>
              <a:rPr lang="en-US" b="1" dirty="0"/>
              <a:t>Digital printing</a:t>
            </a:r>
            <a:r>
              <a:rPr lang="en-US" dirty="0"/>
              <a:t> is a modern method of production that makes prints from electronic files. It involves your artwork being created on a computer and then printed directly onto the material of your choice.</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8927" y="1894539"/>
            <a:ext cx="3113858" cy="18683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04" y="1914713"/>
            <a:ext cx="3285323" cy="1848141"/>
          </a:xfrm>
          <a:prstGeom prst="rect">
            <a:avLst/>
          </a:prstGeom>
        </p:spPr>
      </p:pic>
    </p:spTree>
    <p:extLst>
      <p:ext uri="{BB962C8B-B14F-4D97-AF65-F5344CB8AC3E}">
        <p14:creationId xmlns:p14="http://schemas.microsoft.com/office/powerpoint/2010/main" val="3448139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2856</Words>
  <Application>Microsoft Office PowerPoint</Application>
  <PresentationFormat>On-screen Show (16:9)</PresentationFormat>
  <Paragraphs>239</Paragraphs>
  <Slides>43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Lato Light</vt:lpstr>
      <vt:lpstr>Something Strange</vt:lpstr>
      <vt:lpstr>Lato Hairline</vt:lpstr>
      <vt:lpstr>American Text</vt:lpstr>
      <vt:lpstr>Times New Roman</vt:lpstr>
      <vt:lpstr>Arial Black</vt:lpstr>
      <vt:lpstr>Arial</vt:lpstr>
      <vt:lpstr>Wingdings</vt:lpstr>
      <vt:lpstr>Lucida Handwriting</vt:lpstr>
      <vt:lpstr>Eglamour template</vt:lpstr>
      <vt:lpstr>Graphic Arts Merit Badge</vt:lpstr>
      <vt:lpstr>Requirements</vt:lpstr>
      <vt:lpstr>Requirements</vt:lpstr>
      <vt:lpstr>Requirements</vt:lpstr>
      <vt:lpstr>Requirements</vt:lpstr>
      <vt:lpstr>PowerPoint Presentation</vt:lpstr>
      <vt:lpstr>Requirement 1</vt:lpstr>
      <vt:lpstr>Requirement 1</vt:lpstr>
      <vt:lpstr>Requirement 1</vt:lpstr>
      <vt:lpstr>Requirement 1</vt:lpstr>
      <vt:lpstr>Requirement 1</vt:lpstr>
      <vt:lpstr>PowerPoint Presentation</vt:lpstr>
      <vt:lpstr>Requirement 2</vt:lpstr>
      <vt:lpstr>Requirement 2</vt:lpstr>
      <vt:lpstr>Requirement 2</vt:lpstr>
      <vt:lpstr>Requirement 2</vt:lpstr>
      <vt:lpstr>Requirement 2</vt:lpstr>
      <vt:lpstr>Requirement 2</vt:lpstr>
      <vt:lpstr>PowerPoint Presentation</vt:lpstr>
      <vt:lpstr>PowerPoint Presentation</vt:lpstr>
      <vt:lpstr>Requirement 3</vt:lpstr>
      <vt:lpstr>Requirement 3</vt:lpstr>
      <vt:lpstr>Requirement 3</vt:lpstr>
      <vt:lpstr>Requirement 3</vt:lpstr>
      <vt:lpstr>Requirement 3</vt:lpstr>
      <vt:lpstr>Requirement 3</vt:lpstr>
      <vt:lpstr>PowerPoint Presentation</vt:lpstr>
      <vt:lpstr>Requirement 4</vt:lpstr>
      <vt:lpstr>PowerPoint Presentation</vt:lpstr>
      <vt:lpstr>Requirement 5</vt:lpstr>
      <vt:lpstr>Requirement 5</vt:lpstr>
      <vt:lpstr>Requirement 5</vt:lpstr>
      <vt:lpstr>Requirement 5</vt:lpstr>
      <vt:lpstr>Requirement 5</vt:lpstr>
      <vt:lpstr>Requirement 5</vt:lpstr>
      <vt:lpstr>Requirement 5</vt:lpstr>
      <vt:lpstr>Requirement 5</vt:lpstr>
      <vt:lpstr>PowerPoint Presentation</vt:lpstr>
      <vt:lpstr>Requirement 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Terry McKibben</dc:creator>
  <cp:lastModifiedBy>Terry McKibben</cp:lastModifiedBy>
  <cp:revision>47</cp:revision>
  <dcterms:modified xsi:type="dcterms:W3CDTF">2020-05-25T10:40:25Z</dcterms:modified>
</cp:coreProperties>
</file>